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7"/>
  </p:notesMasterIdLst>
  <p:sldIdLst>
    <p:sldId id="363" r:id="rId2"/>
    <p:sldId id="368" r:id="rId3"/>
    <p:sldId id="358" r:id="rId4"/>
    <p:sldId id="258" r:id="rId5"/>
    <p:sldId id="361" r:id="rId6"/>
  </p:sldIdLst>
  <p:sldSz cx="12192000" cy="6858000"/>
  <p:notesSz cx="9929813" cy="67976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18603FDC-E32A-4AB5-989C-0864C3EAD2B8}" styleName="Themed Style 2 - Accent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883" autoAdjust="0"/>
    <p:restoredTop sz="87582" autoAdjust="0"/>
  </p:normalViewPr>
  <p:slideViewPr>
    <p:cSldViewPr>
      <p:cViewPr varScale="1">
        <p:scale>
          <a:sx n="94" d="100"/>
          <a:sy n="94" d="100"/>
        </p:scale>
        <p:origin x="630" y="7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2919" cy="341458"/>
          </a:xfrm>
          <a:prstGeom prst="rect">
            <a:avLst/>
          </a:prstGeom>
        </p:spPr>
        <p:txBody>
          <a:bodyPr vert="horz" lIns="80284" tIns="40142" rIns="80284" bIns="40142" rtlCol="0"/>
          <a:lstStyle>
            <a:lvl1pPr algn="l">
              <a:defRPr sz="11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624308" y="0"/>
            <a:ext cx="4302919" cy="341458"/>
          </a:xfrm>
          <a:prstGeom prst="rect">
            <a:avLst/>
          </a:prstGeom>
        </p:spPr>
        <p:txBody>
          <a:bodyPr vert="horz" lIns="80284" tIns="40142" rIns="80284" bIns="40142" rtlCol="0"/>
          <a:lstStyle>
            <a:lvl1pPr algn="r">
              <a:defRPr sz="1100"/>
            </a:lvl1pPr>
          </a:lstStyle>
          <a:p>
            <a:fld id="{5A54B214-FAC0-46B5-A059-DCAD176B9875}" type="datetimeFigureOut">
              <a:rPr lang="en-US" smtClean="0"/>
              <a:t>1/28/2026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927350" y="849313"/>
            <a:ext cx="4075113" cy="22939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80284" tIns="40142" rIns="80284" bIns="40142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92982" y="3271382"/>
            <a:ext cx="7943850" cy="2676584"/>
          </a:xfrm>
          <a:prstGeom prst="rect">
            <a:avLst/>
          </a:prstGeom>
        </p:spPr>
        <p:txBody>
          <a:bodyPr vert="horz" lIns="80284" tIns="40142" rIns="80284" bIns="40142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456219"/>
            <a:ext cx="4302919" cy="341457"/>
          </a:xfrm>
          <a:prstGeom prst="rect">
            <a:avLst/>
          </a:prstGeom>
        </p:spPr>
        <p:txBody>
          <a:bodyPr vert="horz" lIns="80284" tIns="40142" rIns="80284" bIns="40142" rtlCol="0" anchor="b"/>
          <a:lstStyle>
            <a:lvl1pPr algn="l">
              <a:defRPr sz="11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624308" y="6456219"/>
            <a:ext cx="4302919" cy="341457"/>
          </a:xfrm>
          <a:prstGeom prst="rect">
            <a:avLst/>
          </a:prstGeom>
        </p:spPr>
        <p:txBody>
          <a:bodyPr vert="horz" lIns="80284" tIns="40142" rIns="80284" bIns="40142" rtlCol="0" anchor="b"/>
          <a:lstStyle>
            <a:lvl1pPr algn="r">
              <a:defRPr sz="1100"/>
            </a:lvl1pPr>
          </a:lstStyle>
          <a:p>
            <a:fld id="{E1511C3C-B285-4827-A177-39FBDAA540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21538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gd8ff10940d_0_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55;gd8ff10940d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4423028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3">
          <a:extLst>
            <a:ext uri="{FF2B5EF4-FFF2-40B4-BE49-F238E27FC236}">
              <a16:creationId xmlns:a16="http://schemas.microsoft.com/office/drawing/2014/main" id="{338E3F86-C87E-7CF3-FEC0-E748593AE4D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gd8ff10940d_0_0:notes">
            <a:extLst>
              <a:ext uri="{FF2B5EF4-FFF2-40B4-BE49-F238E27FC236}">
                <a16:creationId xmlns:a16="http://schemas.microsoft.com/office/drawing/2014/main" id="{32AEF95B-37B4-4B1A-8233-9D99346C0597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558552" y="4361841"/>
            <a:ext cx="4468416" cy="3568928"/>
          </a:xfrm>
          <a:prstGeom prst="rect">
            <a:avLst/>
          </a:prstGeom>
        </p:spPr>
        <p:txBody>
          <a:bodyPr spcFirstLastPara="1" wrap="square" lIns="80271" tIns="80271" rIns="80271" bIns="80271" anchor="t" anchorCtr="0">
            <a:noAutofit/>
          </a:bodyPr>
          <a:lstStyle/>
          <a:p>
            <a:endParaRPr/>
          </a:p>
        </p:txBody>
      </p:sp>
      <p:sp>
        <p:nvSpPr>
          <p:cNvPr id="55" name="Google Shape;55;gd8ff10940d_0_0:notes">
            <a:extLst>
              <a:ext uri="{FF2B5EF4-FFF2-40B4-BE49-F238E27FC236}">
                <a16:creationId xmlns:a16="http://schemas.microsoft.com/office/drawing/2014/main" id="{556E355C-F12E-A83A-2145-C7A9B983CB72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74613" y="1133475"/>
            <a:ext cx="5437187" cy="30591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92469591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3">
          <a:extLst>
            <a:ext uri="{FF2B5EF4-FFF2-40B4-BE49-F238E27FC236}">
              <a16:creationId xmlns:a16="http://schemas.microsoft.com/office/drawing/2014/main" id="{1ABE3A7B-54BA-DD0C-F1F1-18E9554E664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gd8ff10940d_0_0:notes">
            <a:extLst>
              <a:ext uri="{FF2B5EF4-FFF2-40B4-BE49-F238E27FC236}">
                <a16:creationId xmlns:a16="http://schemas.microsoft.com/office/drawing/2014/main" id="{AC301A05-66D4-6FCE-165F-B95DD7E0B0E5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558552" y="4361841"/>
            <a:ext cx="4468416" cy="3568928"/>
          </a:xfrm>
          <a:prstGeom prst="rect">
            <a:avLst/>
          </a:prstGeom>
        </p:spPr>
        <p:txBody>
          <a:bodyPr spcFirstLastPara="1" wrap="square" lIns="80271" tIns="80271" rIns="80271" bIns="80271" anchor="t" anchorCtr="0">
            <a:noAutofit/>
          </a:bodyPr>
          <a:lstStyle/>
          <a:p>
            <a:endParaRPr dirty="0"/>
          </a:p>
        </p:txBody>
      </p:sp>
      <p:sp>
        <p:nvSpPr>
          <p:cNvPr id="55" name="Google Shape;55;gd8ff10940d_0_0:notes">
            <a:extLst>
              <a:ext uri="{FF2B5EF4-FFF2-40B4-BE49-F238E27FC236}">
                <a16:creationId xmlns:a16="http://schemas.microsoft.com/office/drawing/2014/main" id="{38FB65EB-0F8B-F11A-207B-BC2A04198D9B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74613" y="1133475"/>
            <a:ext cx="5437187" cy="30591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99433101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1511C3C-B285-4827-A177-39FBDAA5407A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74972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062024" y="803529"/>
            <a:ext cx="10067950" cy="118363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1/28/2026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12192000" cy="2479675"/>
          </a:xfrm>
          <a:custGeom>
            <a:avLst/>
            <a:gdLst/>
            <a:ahLst/>
            <a:cxnLst/>
            <a:rect l="l" t="t" r="r" b="b"/>
            <a:pathLst>
              <a:path w="12192000" h="2479675">
                <a:moveTo>
                  <a:pt x="12192000" y="0"/>
                </a:moveTo>
                <a:lnTo>
                  <a:pt x="0" y="0"/>
                </a:lnTo>
                <a:lnTo>
                  <a:pt x="0" y="2479548"/>
                </a:lnTo>
                <a:lnTo>
                  <a:pt x="12192000" y="2479548"/>
                </a:lnTo>
                <a:lnTo>
                  <a:pt x="12192000" y="0"/>
                </a:lnTo>
                <a:close/>
              </a:path>
            </a:pathLst>
          </a:custGeom>
          <a:solidFill>
            <a:srgbClr val="F1F1F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1" i="0">
                <a:solidFill>
                  <a:srgbClr val="585858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1/28/2026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1" i="0">
                <a:solidFill>
                  <a:srgbClr val="585858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1/28/2026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1" i="0">
                <a:solidFill>
                  <a:srgbClr val="585858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1/28/2026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1/28/2026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D877B3-D348-4611-9BDB-C5374591D951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Title 4"/>
          <p:cNvSpPr>
            <a:spLocks noGrp="1"/>
          </p:cNvSpPr>
          <p:nvPr>
            <p:ph type="title" hasCustomPrompt="1"/>
          </p:nvPr>
        </p:nvSpPr>
        <p:spPr>
          <a:xfrm>
            <a:off x="1866900" y="2618190"/>
            <a:ext cx="4229100" cy="1621619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4620850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12192000" cy="2479675"/>
          </a:xfrm>
          <a:custGeom>
            <a:avLst/>
            <a:gdLst/>
            <a:ahLst/>
            <a:cxnLst/>
            <a:rect l="l" t="t" r="r" b="b"/>
            <a:pathLst>
              <a:path w="12192000" h="2479675">
                <a:moveTo>
                  <a:pt x="12192000" y="0"/>
                </a:moveTo>
                <a:lnTo>
                  <a:pt x="0" y="0"/>
                </a:lnTo>
                <a:lnTo>
                  <a:pt x="0" y="2479548"/>
                </a:lnTo>
                <a:lnTo>
                  <a:pt x="12192000" y="2479548"/>
                </a:lnTo>
                <a:lnTo>
                  <a:pt x="12192000" y="0"/>
                </a:lnTo>
                <a:close/>
              </a:path>
            </a:pathLst>
          </a:custGeom>
          <a:solidFill>
            <a:srgbClr val="F1F1F1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7" name="bg object 17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10402823" y="365759"/>
            <a:ext cx="1275587" cy="527303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102563" y="782192"/>
            <a:ext cx="5275580" cy="635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000" b="1" i="0">
                <a:solidFill>
                  <a:srgbClr val="585858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102563" y="2726817"/>
            <a:ext cx="9986873" cy="28098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1/28/2026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8" name="Google Shape;58;p14"/>
          <p:cNvPicPr preferRelativeResize="0"/>
          <p:nvPr/>
        </p:nvPicPr>
        <p:blipFill>
          <a:blip r:embed="rId3" cstate="screen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951522" y="2464770"/>
            <a:ext cx="6248400" cy="4441913"/>
          </a:xfrm>
          <a:prstGeom prst="rect">
            <a:avLst/>
          </a:prstGeom>
          <a:noFill/>
          <a:ln>
            <a:noFill/>
          </a:ln>
        </p:spPr>
      </p:pic>
      <p:sp>
        <p:nvSpPr>
          <p:cNvPr id="59" name="Google Shape;59;p14"/>
          <p:cNvSpPr txBox="1">
            <a:spLocks noGrp="1"/>
          </p:cNvSpPr>
          <p:nvPr>
            <p:ph type="title"/>
          </p:nvPr>
        </p:nvSpPr>
        <p:spPr>
          <a:xfrm>
            <a:off x="1111526" y="394565"/>
            <a:ext cx="9359347" cy="1298064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0" tIns="165433" rIns="0" bIns="0" rtlCol="0" anchor="ctr" anchorCtr="0">
            <a:spAutoFit/>
          </a:bodyPr>
          <a:lstStyle/>
          <a:p>
            <a:pPr algn="ctr">
              <a:lnSpc>
                <a:spcPct val="100000"/>
              </a:lnSpc>
              <a:spcBef>
                <a:spcPts val="533"/>
              </a:spcBef>
              <a:buClr>
                <a:srgbClr val="000000"/>
              </a:buClr>
              <a:buSzPts val="1500"/>
            </a:pPr>
            <a:r>
              <a:rPr lang="en" sz="4933" b="1" dirty="0">
                <a:solidFill>
                  <a:srgbClr val="C00000"/>
                </a:solidFill>
                <a:latin typeface="Open Sans"/>
                <a:ea typeface="Open Sans"/>
                <a:cs typeface="Open Sans"/>
                <a:sym typeface="Open Sans"/>
              </a:rPr>
              <a:t>WORLD CLASS </a:t>
            </a:r>
            <a:br>
              <a:rPr lang="en" sz="4933" b="1" dirty="0">
                <a:solidFill>
                  <a:srgbClr val="C00000"/>
                </a:solidFill>
                <a:latin typeface="Open Sans"/>
                <a:ea typeface="Open Sans"/>
                <a:cs typeface="Open Sans"/>
                <a:sym typeface="Open Sans"/>
              </a:rPr>
            </a:br>
            <a:endParaRPr sz="2000" dirty="0">
              <a:solidFill>
                <a:schemeClr val="tx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1FC618E7-FF74-4C22-B3AB-54D484B7114C}"/>
              </a:ext>
            </a:extLst>
          </p:cNvPr>
          <p:cNvSpPr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DF728CAB-1F0A-437B-8CA3-7297B20118B5}" type="slidenum">
              <a:rPr lang="en-GB" smtClean="0"/>
              <a:pPr/>
              <a:t>1</a:t>
            </a:fld>
            <a:endParaRPr lang="en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49929A3-391B-94AF-122D-D40505190A66}"/>
              </a:ext>
            </a:extLst>
          </p:cNvPr>
          <p:cNvSpPr txBox="1"/>
          <p:nvPr/>
        </p:nvSpPr>
        <p:spPr>
          <a:xfrm>
            <a:off x="1096845" y="4132977"/>
            <a:ext cx="26642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SzPts val="1000"/>
              <a:tabLst>
                <a:tab pos="457200" algn="l"/>
              </a:tabLst>
            </a:pPr>
            <a:r>
              <a:rPr lang="en-GB" sz="2800" b="1" dirty="0">
                <a:highlight>
                  <a:srgbClr val="C0C0C0"/>
                </a:highlight>
              </a:rPr>
              <a:t> </a:t>
            </a:r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E1877CE7-EA3C-36A0-2AB3-7397BE32808E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 t="34464"/>
          <a:stretch/>
        </p:blipFill>
        <p:spPr>
          <a:xfrm>
            <a:off x="5765799" y="2980452"/>
            <a:ext cx="4798064" cy="2305049"/>
          </a:xfrm>
          <a:prstGeom prst="rect">
            <a:avLst/>
          </a:prstGeom>
        </p:spPr>
      </p:pic>
      <p:sp>
        <p:nvSpPr>
          <p:cNvPr id="17" name="TextBox 16">
            <a:extLst>
              <a:ext uri="{FF2B5EF4-FFF2-40B4-BE49-F238E27FC236}">
                <a16:creationId xmlns:a16="http://schemas.microsoft.com/office/drawing/2014/main" id="{13586794-C803-81A9-3925-7D263B41AF13}"/>
              </a:ext>
            </a:extLst>
          </p:cNvPr>
          <p:cNvSpPr txBox="1"/>
          <p:nvPr/>
        </p:nvSpPr>
        <p:spPr>
          <a:xfrm>
            <a:off x="5754510" y="5562600"/>
            <a:ext cx="527234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 err="1"/>
              <a:t>Suport</a:t>
            </a:r>
            <a:r>
              <a:rPr lang="en-GB" b="1" dirty="0"/>
              <a:t>: worldclass@snppc.ro</a:t>
            </a:r>
            <a:endParaRPr lang="ro-RO" b="1" dirty="0"/>
          </a:p>
          <a:p>
            <a:pPr algn="ctr"/>
            <a:r>
              <a:rPr lang="en-GB" b="1" dirty="0"/>
              <a:t>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EE48B7F-5612-188E-9B16-828EF5068E61}"/>
              </a:ext>
            </a:extLst>
          </p:cNvPr>
          <p:cNvSpPr txBox="1"/>
          <p:nvPr/>
        </p:nvSpPr>
        <p:spPr>
          <a:xfrm>
            <a:off x="1628137" y="1431852"/>
            <a:ext cx="8735063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3200" b="1" dirty="0"/>
              <a:t>OFERTA COMERCIAL</a:t>
            </a:r>
            <a:r>
              <a:rPr lang="ro-RO" sz="3200" b="1" dirty="0"/>
              <a:t>Ă</a:t>
            </a:r>
            <a:r>
              <a:rPr lang="en-GB" sz="3200" b="1" dirty="0"/>
              <a:t> PENTRU MEMBRII</a:t>
            </a:r>
            <a:r>
              <a:rPr lang="ro-RO" sz="3200" b="1" dirty="0"/>
              <a:t> </a:t>
            </a:r>
            <a:r>
              <a:rPr lang="en-GB" sz="3200" b="1" dirty="0"/>
              <a:t>SNPPC </a:t>
            </a:r>
            <a:endParaRPr lang="ro-RO" sz="3200" b="1" dirty="0"/>
          </a:p>
          <a:p>
            <a:pPr algn="ctr"/>
            <a:r>
              <a:rPr lang="en-GB" sz="3200" b="1" dirty="0"/>
              <a:t>ABONAMENTE CORPORATE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6">
          <a:extLst>
            <a:ext uri="{FF2B5EF4-FFF2-40B4-BE49-F238E27FC236}">
              <a16:creationId xmlns:a16="http://schemas.microsoft.com/office/drawing/2014/main" id="{45D961B5-1969-6166-422D-91BF17E6EFB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A35A66F9-CD25-1BEB-CCD4-E4141C5B8436}"/>
              </a:ext>
            </a:extLst>
          </p:cNvPr>
          <p:cNvSpPr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DF728CAB-1F0A-437B-8CA3-7297B20118B5}" type="slidenum">
              <a:rPr lang="en-GB" smtClean="0"/>
              <a:pPr/>
              <a:t>2</a:t>
            </a:fld>
            <a:endParaRPr lang="en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D00A8C1-8DC0-17A8-AB73-E7DF5B7A0002}"/>
              </a:ext>
            </a:extLst>
          </p:cNvPr>
          <p:cNvSpPr txBox="1"/>
          <p:nvPr/>
        </p:nvSpPr>
        <p:spPr>
          <a:xfrm>
            <a:off x="1096845" y="4132977"/>
            <a:ext cx="26642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SzPts val="1000"/>
              <a:tabLst>
                <a:tab pos="457200" algn="l"/>
              </a:tabLst>
            </a:pPr>
            <a:r>
              <a:rPr lang="en-GB" sz="2800" b="1" dirty="0">
                <a:highlight>
                  <a:srgbClr val="C0C0C0"/>
                </a:highlight>
              </a:rPr>
              <a:t> 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40F82E98-FE93-FCEF-0D9E-F64FB7C50069}"/>
              </a:ext>
            </a:extLst>
          </p:cNvPr>
          <p:cNvSpPr txBox="1">
            <a:spLocks/>
          </p:cNvSpPr>
          <p:nvPr/>
        </p:nvSpPr>
        <p:spPr>
          <a:xfrm>
            <a:off x="1600200" y="762000"/>
            <a:ext cx="8679743" cy="990600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>
            <a:lvl1pPr>
              <a:defRPr sz="4000" b="1" i="0">
                <a:solidFill>
                  <a:srgbClr val="585858"/>
                </a:solidFill>
                <a:latin typeface="Arial"/>
                <a:ea typeface="+mj-ea"/>
                <a:cs typeface="Arial"/>
              </a:defRPr>
            </a:lvl1pPr>
          </a:lstStyle>
          <a:p>
            <a:pPr algn="ctr"/>
            <a:r>
              <a:rPr lang="en-GB" sz="2800" kern="0" dirty="0">
                <a:solidFill>
                  <a:srgbClr val="C00000"/>
                </a:solidFill>
              </a:rPr>
              <a:t>ABONAMENTE CORPORATE</a:t>
            </a:r>
          </a:p>
          <a:p>
            <a:pPr algn="ctr"/>
            <a:r>
              <a:rPr lang="en-GB" sz="2800" kern="0" dirty="0">
                <a:solidFill>
                  <a:srgbClr val="C00000"/>
                </a:solidFill>
              </a:rPr>
              <a:t>Flexible 1 luna</a:t>
            </a:r>
            <a:endParaRPr lang="en-GB" sz="2000" kern="0" dirty="0">
              <a:solidFill>
                <a:srgbClr val="C00000"/>
              </a:solidFill>
            </a:endParaRP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EC742199-AB8E-A8D6-6C14-1DB0227206C6}"/>
              </a:ext>
            </a:extLst>
          </p:cNvPr>
          <p:cNvGraphicFramePr>
            <a:graphicFrameLocks/>
          </p:cNvGraphicFramePr>
          <p:nvPr/>
        </p:nvGraphicFramePr>
        <p:xfrm>
          <a:off x="2472971" y="2438400"/>
          <a:ext cx="6934199" cy="37702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469500">
                  <a:extLst>
                    <a:ext uri="{9D8B030D-6E8A-4147-A177-3AD203B41FA5}">
                      <a16:colId xmlns:a16="http://schemas.microsoft.com/office/drawing/2014/main" val="2370129853"/>
                    </a:ext>
                  </a:extLst>
                </a:gridCol>
                <a:gridCol w="1469500">
                  <a:extLst>
                    <a:ext uri="{9D8B030D-6E8A-4147-A177-3AD203B41FA5}">
                      <a16:colId xmlns:a16="http://schemas.microsoft.com/office/drawing/2014/main" val="1937505602"/>
                    </a:ext>
                  </a:extLst>
                </a:gridCol>
                <a:gridCol w="1331733">
                  <a:extLst>
                    <a:ext uri="{9D8B030D-6E8A-4147-A177-3AD203B41FA5}">
                      <a16:colId xmlns:a16="http://schemas.microsoft.com/office/drawing/2014/main" val="1961542476"/>
                    </a:ext>
                  </a:extLst>
                </a:gridCol>
                <a:gridCol w="1331733">
                  <a:extLst>
                    <a:ext uri="{9D8B030D-6E8A-4147-A177-3AD203B41FA5}">
                      <a16:colId xmlns:a16="http://schemas.microsoft.com/office/drawing/2014/main" val="1904107854"/>
                    </a:ext>
                  </a:extLst>
                </a:gridCol>
                <a:gridCol w="1331733">
                  <a:extLst>
                    <a:ext uri="{9D8B030D-6E8A-4147-A177-3AD203B41FA5}">
                      <a16:colId xmlns:a16="http://schemas.microsoft.com/office/drawing/2014/main" val="1063940416"/>
                    </a:ext>
                  </a:extLst>
                </a:gridCol>
              </a:tblGrid>
              <a:tr h="973261">
                <a:tc rowSpan="6">
                  <a:txBody>
                    <a:bodyPr/>
                    <a:lstStyle/>
                    <a:p>
                      <a:pPr algn="ctr"/>
                      <a:r>
                        <a:rPr lang="en-GB" sz="2800" dirty="0">
                          <a:effectLst/>
                        </a:rPr>
                        <a:t>CORPORATE</a:t>
                      </a:r>
                      <a:endParaRPr lang="en-GB" sz="20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 vert="vert270" anchor="ctr"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Aptos" panose="020B0004020202020204" pitchFamily="34" charset="0"/>
                        </a:rPr>
                        <a:t>LEVEL</a:t>
                      </a:r>
                      <a:endParaRPr lang="en-GB" sz="16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>
                          <a:solidFill>
                            <a:schemeClr val="tx1"/>
                          </a:solidFill>
                          <a:effectLst/>
                        </a:rPr>
                        <a:t>1 MONTH</a:t>
                      </a:r>
                    </a:p>
                    <a:p>
                      <a:pPr algn="ctr"/>
                      <a:r>
                        <a:rPr lang="en-GB" sz="1600" dirty="0"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Aptos" panose="020B0004020202020204" pitchFamily="34" charset="0"/>
                        </a:rPr>
                        <a:t>PRIVATE</a:t>
                      </a:r>
                    </a:p>
                  </a:txBody>
                  <a:tcPr marL="68580" marR="68580" marT="0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Aptos" panose="020B0004020202020204" pitchFamily="34" charset="0"/>
                          <a:cs typeface="Aptos" panose="020B0004020202020204" pitchFamily="34" charset="0"/>
                        </a:rPr>
                        <a:t>1 MONTH</a:t>
                      </a:r>
                    </a:p>
                    <a:p>
                      <a:pPr algn="ctr"/>
                      <a:r>
                        <a:rPr lang="en-GB" sz="16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Aptos" panose="020B0004020202020204" pitchFamily="34" charset="0"/>
                          <a:cs typeface="Aptos" panose="020B0004020202020204" pitchFamily="34" charset="0"/>
                        </a:rPr>
                        <a:t>CORPORATE</a:t>
                      </a:r>
                    </a:p>
                  </a:txBody>
                  <a:tcPr marL="68580" marR="68580" marT="0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Aptos" panose="020B0004020202020204" pitchFamily="34" charset="0"/>
                          <a:cs typeface="Aptos" panose="020B0004020202020204" pitchFamily="34" charset="0"/>
                        </a:rPr>
                        <a:t>1 MONTH CORPORATE+10 % DISCOUNT</a:t>
                      </a:r>
                    </a:p>
                  </a:txBody>
                  <a:tcPr marL="68580" marR="68580" marT="0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9820608"/>
                  </a:ext>
                </a:extLst>
              </a:tr>
              <a:tr h="558968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effectLst/>
                        </a:rPr>
                        <a:t>BRONZE</a:t>
                      </a:r>
                      <a:endParaRPr lang="en-GB" sz="1800" b="1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effectLst/>
                        </a:rPr>
                        <a:t> €          59</a:t>
                      </a:r>
                      <a:endParaRPr lang="en-GB" sz="1800" b="1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effectLst/>
                        </a:rPr>
                        <a:t> €          56</a:t>
                      </a:r>
                      <a:endParaRPr lang="en-GB" sz="1800" b="1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effectLst/>
                        </a:rPr>
                        <a:t>€          50</a:t>
                      </a:r>
                      <a:endParaRPr lang="en-GB" sz="1800" b="1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930773"/>
                  </a:ext>
                </a:extLst>
              </a:tr>
              <a:tr h="558968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effectLst/>
                        </a:rPr>
                        <a:t>SILVER</a:t>
                      </a:r>
                      <a:endParaRPr lang="en-GB" sz="1800" b="1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effectLst/>
                        </a:rPr>
                        <a:t> €          71</a:t>
                      </a:r>
                      <a:endParaRPr lang="en-GB" sz="1800" b="1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effectLst/>
                        </a:rPr>
                        <a:t> €          67</a:t>
                      </a:r>
                      <a:endParaRPr lang="en-GB" sz="1800" b="1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effectLst/>
                        </a:rPr>
                        <a:t>€          60</a:t>
                      </a:r>
                      <a:endParaRPr lang="en-GB" sz="1800" b="1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30017425"/>
                  </a:ext>
                </a:extLst>
              </a:tr>
              <a:tr h="558968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effectLst/>
                        </a:rPr>
                        <a:t>GOLD</a:t>
                      </a:r>
                      <a:endParaRPr lang="en-GB" sz="1800" b="1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effectLst/>
                        </a:rPr>
                        <a:t> €           89</a:t>
                      </a:r>
                      <a:endParaRPr lang="en-GB" sz="1800" b="1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effectLst/>
                        </a:rPr>
                        <a:t> €           85</a:t>
                      </a:r>
                      <a:endParaRPr lang="en-GB" sz="1800" b="1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effectLst/>
                        </a:rPr>
                        <a:t>€          76</a:t>
                      </a:r>
                      <a:endParaRPr lang="en-GB" sz="1800" b="1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36634072"/>
                  </a:ext>
                </a:extLst>
              </a:tr>
              <a:tr h="558968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effectLst/>
                        </a:rPr>
                        <a:t>PLATINUM</a:t>
                      </a:r>
                      <a:endParaRPr lang="en-GB" sz="1800" b="1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effectLst/>
                        </a:rPr>
                        <a:t> €           103</a:t>
                      </a:r>
                      <a:endParaRPr lang="en-GB" sz="1800" b="1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effectLst/>
                        </a:rPr>
                        <a:t> €           98</a:t>
                      </a:r>
                      <a:endParaRPr lang="en-GB" sz="1800" b="1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effectLst/>
                        </a:rPr>
                        <a:t> €          88</a:t>
                      </a:r>
                      <a:endParaRPr lang="en-GB" sz="1800" b="1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87992634"/>
                  </a:ext>
                </a:extLst>
              </a:tr>
              <a:tr h="558968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effectLst/>
                        </a:rPr>
                        <a:t>W</a:t>
                      </a:r>
                      <a:endParaRPr lang="en-GB" sz="1800" b="1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effectLst/>
                        </a:rPr>
                        <a:t>  €         142</a:t>
                      </a:r>
                      <a:endParaRPr lang="en-GB" sz="1800" b="1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effectLst/>
                        </a:rPr>
                        <a:t>  €         135</a:t>
                      </a:r>
                      <a:endParaRPr lang="en-GB" sz="1800" b="1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effectLst/>
                        </a:rPr>
                        <a:t>  €         121</a:t>
                      </a:r>
                      <a:endParaRPr lang="en-GB" sz="1800" b="1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5823583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5282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6">
          <a:extLst>
            <a:ext uri="{FF2B5EF4-FFF2-40B4-BE49-F238E27FC236}">
              <a16:creationId xmlns:a16="http://schemas.microsoft.com/office/drawing/2014/main" id="{6F50A56E-94E1-9338-6D6C-05E428C8CF0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4">
            <a:extLst>
              <a:ext uri="{FF2B5EF4-FFF2-40B4-BE49-F238E27FC236}">
                <a16:creationId xmlns:a16="http://schemas.microsoft.com/office/drawing/2014/main" id="{56363AFA-6C54-406C-2340-9645DFCA9ADB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228600" y="862988"/>
            <a:ext cx="10851873" cy="1062165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0" tIns="165433" rIns="0" bIns="0" rtlCol="0" anchor="ctr" anchorCtr="0">
            <a:spAutoFit/>
          </a:bodyPr>
          <a:lstStyle/>
          <a:p>
            <a:pPr algn="ctr">
              <a:spcBef>
                <a:spcPts val="533"/>
              </a:spcBef>
              <a:buClr>
                <a:srgbClr val="000000"/>
              </a:buClr>
              <a:buSzPts val="1500"/>
            </a:pPr>
            <a:r>
              <a:rPr lang="en-GB" sz="1800" dirty="0">
                <a:solidFill>
                  <a:schemeClr val="tx1"/>
                </a:solidFill>
                <a:latin typeface="Open Sans"/>
                <a:ea typeface="Open Sans"/>
                <a:cs typeface="Open Sans"/>
                <a:sym typeface="Open Sans"/>
              </a:rPr>
              <a:t>ABONAMENTE PREPAID 12 LUNI</a:t>
            </a:r>
            <a:br>
              <a:rPr lang="en-GB" sz="1800" dirty="0">
                <a:solidFill>
                  <a:schemeClr val="tx1"/>
                </a:solidFill>
                <a:latin typeface="Open Sans"/>
                <a:ea typeface="Open Sans"/>
                <a:cs typeface="Open Sans"/>
                <a:sym typeface="Open Sans"/>
              </a:rPr>
            </a:br>
            <a:br>
              <a:rPr lang="en-GB" sz="1800" dirty="0">
                <a:solidFill>
                  <a:schemeClr val="tx1"/>
                </a:solidFill>
                <a:latin typeface="Open Sans"/>
                <a:ea typeface="Open Sans"/>
                <a:cs typeface="Open Sans"/>
                <a:sym typeface="Open Sans"/>
              </a:rPr>
            </a:br>
            <a:r>
              <a:rPr lang="en-GB" sz="1800" dirty="0">
                <a:solidFill>
                  <a:schemeClr val="tx1"/>
                </a:solidFill>
                <a:latin typeface="Open Sans"/>
                <a:ea typeface="Open Sans"/>
                <a:cs typeface="Open Sans"/>
                <a:sym typeface="Open Sans"/>
              </a:rPr>
              <a:t>CAMPANIE VALABILA IN PERIOADA 15-31 IANUARIE</a:t>
            </a:r>
            <a:endParaRPr sz="1800" dirty="0">
              <a:solidFill>
                <a:schemeClr val="tx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220C15A7-5161-98E8-E195-412D21AABA78}"/>
              </a:ext>
            </a:extLst>
          </p:cNvPr>
          <p:cNvSpPr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DF728CAB-1F0A-437B-8CA3-7297B20118B5}" type="slidenum">
              <a:rPr lang="en-GB" smtClean="0"/>
              <a:pPr/>
              <a:t>3</a:t>
            </a:fld>
            <a:endParaRPr lang="en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8C78E9C-E9D5-9014-D47C-D65D2B341872}"/>
              </a:ext>
            </a:extLst>
          </p:cNvPr>
          <p:cNvSpPr txBox="1"/>
          <p:nvPr/>
        </p:nvSpPr>
        <p:spPr>
          <a:xfrm>
            <a:off x="1096845" y="4132977"/>
            <a:ext cx="26642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SzPts val="1000"/>
              <a:tabLst>
                <a:tab pos="457200" algn="l"/>
              </a:tabLst>
            </a:pPr>
            <a:r>
              <a:rPr lang="en-GB" sz="2800" b="1" dirty="0">
                <a:highlight>
                  <a:srgbClr val="C0C0C0"/>
                </a:highlight>
              </a:rPr>
              <a:t> 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8E831CE4-FABB-7EBD-DB11-C0064F250B84}"/>
              </a:ext>
            </a:extLst>
          </p:cNvPr>
          <p:cNvSpPr txBox="1">
            <a:spLocks/>
          </p:cNvSpPr>
          <p:nvPr/>
        </p:nvSpPr>
        <p:spPr>
          <a:xfrm>
            <a:off x="3368484" y="2261016"/>
            <a:ext cx="9647355" cy="1199008"/>
          </a:xfrm>
          <a:prstGeom prst="rect">
            <a:avLst/>
          </a:prstGeom>
        </p:spPr>
        <p:txBody>
          <a:bodyPr wrap="square" lIns="0" tIns="0" rIns="0" bIns="0">
            <a:normAutofit fontScale="97500"/>
          </a:bodyPr>
          <a:lstStyle>
            <a:lvl1pPr>
              <a:defRPr sz="4000" b="1" i="0">
                <a:solidFill>
                  <a:srgbClr val="585858"/>
                </a:solidFill>
                <a:latin typeface="Arial"/>
                <a:ea typeface="+mj-ea"/>
                <a:cs typeface="Arial"/>
              </a:defRPr>
            </a:lvl1pPr>
          </a:lstStyle>
          <a:p>
            <a:endParaRPr lang="en-GB" sz="1600" kern="0" dirty="0"/>
          </a:p>
        </p:txBody>
      </p:sp>
      <p:graphicFrame>
        <p:nvGraphicFramePr>
          <p:cNvPr id="6" name="Content Placeholder 4">
            <a:extLst>
              <a:ext uri="{FF2B5EF4-FFF2-40B4-BE49-F238E27FC236}">
                <a16:creationId xmlns:a16="http://schemas.microsoft.com/office/drawing/2014/main" id="{7BC73616-9765-F738-AEC0-8733B5ED6E1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02624657"/>
              </p:ext>
            </p:extLst>
          </p:nvPr>
        </p:nvGraphicFramePr>
        <p:xfrm>
          <a:off x="700250" y="2743200"/>
          <a:ext cx="5336469" cy="309192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836205">
                  <a:extLst>
                    <a:ext uri="{9D8B030D-6E8A-4147-A177-3AD203B41FA5}">
                      <a16:colId xmlns:a16="http://schemas.microsoft.com/office/drawing/2014/main" val="2370129853"/>
                    </a:ext>
                  </a:extLst>
                </a:gridCol>
                <a:gridCol w="1836205">
                  <a:extLst>
                    <a:ext uri="{9D8B030D-6E8A-4147-A177-3AD203B41FA5}">
                      <a16:colId xmlns:a16="http://schemas.microsoft.com/office/drawing/2014/main" val="1937505602"/>
                    </a:ext>
                  </a:extLst>
                </a:gridCol>
                <a:gridCol w="1664059">
                  <a:extLst>
                    <a:ext uri="{9D8B030D-6E8A-4147-A177-3AD203B41FA5}">
                      <a16:colId xmlns:a16="http://schemas.microsoft.com/office/drawing/2014/main" val="1961542476"/>
                    </a:ext>
                  </a:extLst>
                </a:gridCol>
              </a:tblGrid>
              <a:tr h="835984">
                <a:tc rowSpan="6">
                  <a:txBody>
                    <a:bodyPr/>
                    <a:lstStyle/>
                    <a:p>
                      <a:pPr algn="ctr"/>
                      <a:r>
                        <a:rPr lang="en-GB" sz="2800" dirty="0">
                          <a:effectLst/>
                        </a:rPr>
                        <a:t>CORPORATE</a:t>
                      </a:r>
                      <a:endParaRPr lang="en-GB" sz="20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 vert="vert270" anchor="ctr"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Aptos" panose="020B0004020202020204" pitchFamily="34" charset="0"/>
                        </a:rPr>
                        <a:t>LEVEL</a:t>
                      </a:r>
                      <a:endParaRPr lang="en-GB" sz="16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r>
                        <a:rPr lang="ro-RO" sz="1600" dirty="0"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  <a:r>
                        <a:rPr lang="en-GB" sz="1600" dirty="0">
                          <a:solidFill>
                            <a:schemeClr val="tx1"/>
                          </a:solidFill>
                          <a:effectLst/>
                        </a:rPr>
                        <a:t> LUNI PREPAID</a:t>
                      </a:r>
                      <a:endParaRPr lang="en-GB" sz="16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9820608"/>
                  </a:ext>
                </a:extLst>
              </a:tr>
              <a:tr h="451189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effectLst/>
                        </a:rPr>
                        <a:t>BRONZE</a:t>
                      </a:r>
                      <a:endParaRPr lang="en-GB" sz="1800" b="1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 €           542</a:t>
                      </a:r>
                    </a:p>
                  </a:txBody>
                  <a:tcPr marL="68580" marR="68580" marT="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930773"/>
                  </a:ext>
                </a:extLst>
              </a:tr>
              <a:tr h="451189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effectLst/>
                        </a:rPr>
                        <a:t>SILVER</a:t>
                      </a:r>
                      <a:endParaRPr lang="en-GB" sz="1800" b="1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 €          653</a:t>
                      </a:r>
                    </a:p>
                  </a:txBody>
                  <a:tcPr marL="68580" marR="68580" marT="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30017425"/>
                  </a:ext>
                </a:extLst>
              </a:tr>
              <a:tr h="451189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effectLst/>
                        </a:rPr>
                        <a:t>GOLD</a:t>
                      </a:r>
                      <a:endParaRPr lang="en-GB" sz="1800" b="1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 €           821</a:t>
                      </a:r>
                    </a:p>
                  </a:txBody>
                  <a:tcPr marL="68580" marR="68580" marT="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36634072"/>
                  </a:ext>
                </a:extLst>
              </a:tr>
              <a:tr h="451189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effectLst/>
                        </a:rPr>
                        <a:t>PLATINUM</a:t>
                      </a:r>
                      <a:endParaRPr lang="en-GB" sz="1800" b="1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 €           917</a:t>
                      </a:r>
                    </a:p>
                  </a:txBody>
                  <a:tcPr marL="68580" marR="68580" marT="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87992634"/>
                  </a:ext>
                </a:extLst>
              </a:tr>
              <a:tr h="451189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effectLst/>
                        </a:rPr>
                        <a:t>W</a:t>
                      </a:r>
                      <a:endParaRPr lang="en-GB" sz="1800" b="1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 €         </a:t>
                      </a:r>
                      <a:r>
                        <a:rPr lang="ro-RO" dirty="0"/>
                        <a:t>1</a:t>
                      </a:r>
                      <a:r>
                        <a:rPr lang="en-GB" dirty="0"/>
                        <a:t>300</a:t>
                      </a:r>
                    </a:p>
                  </a:txBody>
                  <a:tcPr marL="68580" marR="68580" marT="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58235831"/>
                  </a:ext>
                </a:extLst>
              </a:tr>
            </a:tbl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A103DDA6-AED5-D207-1ABF-471AEFC8F157}"/>
              </a:ext>
            </a:extLst>
          </p:cNvPr>
          <p:cNvSpPr txBox="1"/>
          <p:nvPr/>
        </p:nvSpPr>
        <p:spPr>
          <a:xfrm>
            <a:off x="7010400" y="2743200"/>
            <a:ext cx="4724400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en-GB" sz="1800" b="1" dirty="0" err="1">
                <a:solidFill>
                  <a:srgbClr val="00000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  <a:t>Beneficii</a:t>
            </a:r>
            <a:r>
              <a:rPr lang="en-GB" sz="1800" b="1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  <a:t> </a:t>
            </a:r>
            <a:r>
              <a:rPr lang="en-GB" sz="1800" b="1" dirty="0" err="1">
                <a:solidFill>
                  <a:srgbClr val="00000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  <a:t>aditionale</a:t>
            </a:r>
            <a:r>
              <a:rPr lang="en-GB" sz="1800" b="1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  <a:t> </a:t>
            </a:r>
            <a:r>
              <a:rPr lang="en-GB" b="1" dirty="0">
                <a:solidFill>
                  <a:srgbClr val="000000"/>
                </a:solidFill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  <a:t>- </a:t>
            </a:r>
          </a:p>
          <a:p>
            <a:pPr>
              <a:buNone/>
            </a:pPr>
            <a:r>
              <a:rPr lang="en-GB" b="1" dirty="0" err="1">
                <a:solidFill>
                  <a:srgbClr val="000000"/>
                </a:solidFill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  <a:t>A</a:t>
            </a:r>
            <a:r>
              <a:rPr lang="en-GB" sz="1800" b="1" dirty="0" err="1">
                <a:solidFill>
                  <a:srgbClr val="00000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  <a:t>bonamente</a:t>
            </a:r>
            <a:r>
              <a:rPr lang="en-GB" sz="1800" b="1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  <a:t> </a:t>
            </a:r>
            <a:r>
              <a:rPr lang="en-GB" sz="1800" b="1" dirty="0" err="1">
                <a:solidFill>
                  <a:srgbClr val="00000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  <a:t>preplatite</a:t>
            </a:r>
            <a:r>
              <a:rPr lang="en-GB" sz="1800" b="1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  <a:t> 12 </a:t>
            </a:r>
            <a:r>
              <a:rPr lang="en-GB" sz="1800" b="1" dirty="0" err="1">
                <a:solidFill>
                  <a:srgbClr val="00000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  <a:t>luni</a:t>
            </a:r>
            <a:r>
              <a:rPr lang="en-GB" sz="1800" b="1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  <a:t>:</a:t>
            </a:r>
            <a:endParaRPr lang="en-GB" sz="1800" dirty="0">
              <a:effectLst/>
              <a:latin typeface="Aptos" panose="020B0004020202020204" pitchFamily="34" charset="0"/>
              <a:ea typeface="Aptos" panose="020B0004020202020204" pitchFamily="34" charset="0"/>
              <a:cs typeface="Aptos" panose="020B00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12 </a:t>
            </a:r>
            <a:r>
              <a:rPr lang="en-GB" dirty="0" err="1"/>
              <a:t>invitatii</a:t>
            </a:r>
            <a:r>
              <a:rPr lang="en-GB" dirty="0"/>
              <a:t> </a:t>
            </a:r>
            <a:r>
              <a:rPr lang="en-GB" dirty="0" err="1"/>
              <a:t>digitale</a:t>
            </a:r>
            <a:r>
              <a:rPr lang="en-GB" dirty="0"/>
              <a:t> </a:t>
            </a:r>
            <a:r>
              <a:rPr lang="en-GB" dirty="0" err="1"/>
              <a:t>pentru</a:t>
            </a:r>
            <a:r>
              <a:rPr lang="en-GB" dirty="0"/>
              <a:t> </a:t>
            </a:r>
            <a:r>
              <a:rPr lang="en-GB" dirty="0" err="1"/>
              <a:t>prieteni</a:t>
            </a:r>
            <a:endParaRPr lang="en-GB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1 </a:t>
            </a:r>
            <a:r>
              <a:rPr lang="en-GB" dirty="0" err="1"/>
              <a:t>evaluare</a:t>
            </a:r>
            <a:r>
              <a:rPr lang="en-GB" dirty="0"/>
              <a:t> </a:t>
            </a:r>
            <a:r>
              <a:rPr lang="en-GB" dirty="0" err="1"/>
              <a:t>corporala</a:t>
            </a:r>
            <a:endParaRPr lang="en-GB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30 de </a:t>
            </a:r>
            <a:r>
              <a:rPr lang="en-GB" dirty="0" err="1"/>
              <a:t>zile</a:t>
            </a:r>
            <a:r>
              <a:rPr lang="en-GB" dirty="0"/>
              <a:t> de </a:t>
            </a:r>
            <a:r>
              <a:rPr lang="en-GB" dirty="0" err="1"/>
              <a:t>inghetare</a:t>
            </a:r>
            <a:r>
              <a:rPr lang="en-GB" dirty="0"/>
              <a:t> a </a:t>
            </a:r>
            <a:r>
              <a:rPr lang="en-GB" dirty="0" err="1"/>
              <a:t>abonamentului</a:t>
            </a:r>
            <a:r>
              <a:rPr lang="en-GB" dirty="0"/>
              <a:t> (2 </a:t>
            </a:r>
            <a:r>
              <a:rPr lang="en-GB" dirty="0" err="1"/>
              <a:t>transe</a:t>
            </a:r>
            <a:r>
              <a:rPr lang="en-GB" dirty="0"/>
              <a:t>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5% cashback la </a:t>
            </a:r>
            <a:r>
              <a:rPr lang="en-GB" dirty="0" err="1"/>
              <a:t>achizitie</a:t>
            </a:r>
            <a:r>
              <a:rPr lang="en-GB" dirty="0"/>
              <a:t>, </a:t>
            </a:r>
            <a:r>
              <a:rPr lang="en-GB" dirty="0" err="1"/>
              <a:t>creditat</a:t>
            </a:r>
            <a:r>
              <a:rPr lang="en-GB" dirty="0"/>
              <a:t> direct in </a:t>
            </a:r>
            <a:r>
              <a:rPr lang="en-GB" dirty="0" err="1"/>
              <a:t>contul</a:t>
            </a:r>
            <a:r>
              <a:rPr lang="en-GB" dirty="0"/>
              <a:t> de </a:t>
            </a:r>
            <a:r>
              <a:rPr lang="en-GB" dirty="0" err="1"/>
              <a:t>membru</a:t>
            </a:r>
            <a:r>
              <a:rPr lang="en-GB" dirty="0"/>
              <a:t> </a:t>
            </a:r>
            <a:r>
              <a:rPr lang="en-GB" b="1" dirty="0"/>
              <a:t>la </a:t>
            </a:r>
            <a:r>
              <a:rPr lang="en-GB" b="1" dirty="0" err="1"/>
              <a:t>reinnoirea</a:t>
            </a:r>
            <a:r>
              <a:rPr lang="en-GB" b="1" dirty="0"/>
              <a:t> </a:t>
            </a:r>
            <a:r>
              <a:rPr lang="en-GB" b="1" dirty="0" err="1"/>
              <a:t>abonamentului</a:t>
            </a:r>
            <a:endParaRPr lang="en-GB" b="1" dirty="0"/>
          </a:p>
          <a:p>
            <a:r>
              <a:rPr lang="en-GB" b="1" dirty="0"/>
              <a:t>SAU</a:t>
            </a:r>
            <a:endParaRPr lang="en-GB" dirty="0"/>
          </a:p>
          <a:p>
            <a:r>
              <a:rPr lang="en-GB" dirty="0"/>
              <a:t>🎒 </a:t>
            </a:r>
            <a:r>
              <a:rPr lang="en-GB" b="1" dirty="0" err="1"/>
              <a:t>Geanta</a:t>
            </a:r>
            <a:r>
              <a:rPr lang="en-GB" b="1" dirty="0"/>
              <a:t> Under Armour CADOU*</a:t>
            </a:r>
            <a:br>
              <a:rPr lang="en-GB" dirty="0"/>
            </a:br>
            <a:r>
              <a:rPr lang="en-GB" dirty="0"/>
              <a:t>*</a:t>
            </a:r>
            <a:r>
              <a:rPr lang="en-GB" i="1" dirty="0" err="1"/>
              <a:t>valabil</a:t>
            </a:r>
            <a:r>
              <a:rPr lang="en-GB" i="1" dirty="0"/>
              <a:t> </a:t>
            </a:r>
            <a:r>
              <a:rPr lang="en-GB" i="1" dirty="0" err="1"/>
              <a:t>pentru</a:t>
            </a:r>
            <a:r>
              <a:rPr lang="en-GB" i="1" dirty="0"/>
              <a:t> </a:t>
            </a:r>
            <a:r>
              <a:rPr lang="en-GB" i="1" dirty="0" err="1"/>
              <a:t>membrii</a:t>
            </a:r>
            <a:r>
              <a:rPr lang="en-GB" i="1" dirty="0"/>
              <a:t> </a:t>
            </a:r>
            <a:r>
              <a:rPr lang="en-GB" i="1" dirty="0" err="1"/>
              <a:t>noi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504383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031364" y="983292"/>
            <a:ext cx="9284970" cy="614912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ts val="4690"/>
              </a:lnSpc>
              <a:spcBef>
                <a:spcPts val="95"/>
              </a:spcBef>
            </a:pPr>
            <a:r>
              <a:rPr spc="-20" dirty="0">
                <a:solidFill>
                  <a:srgbClr val="C00000"/>
                </a:solidFill>
              </a:rPr>
              <a:t>World</a:t>
            </a:r>
            <a:r>
              <a:rPr spc="-10" dirty="0">
                <a:solidFill>
                  <a:srgbClr val="C00000"/>
                </a:solidFill>
              </a:rPr>
              <a:t> </a:t>
            </a:r>
            <a:r>
              <a:rPr spc="-5" dirty="0">
                <a:solidFill>
                  <a:srgbClr val="C00000"/>
                </a:solidFill>
              </a:rPr>
              <a:t>Class</a:t>
            </a:r>
            <a:r>
              <a:rPr spc="15" dirty="0">
                <a:solidFill>
                  <a:srgbClr val="C00000"/>
                </a:solidFill>
              </a:rPr>
              <a:t> </a:t>
            </a:r>
            <a:r>
              <a:rPr lang="ro-RO" spc="-5" dirty="0">
                <a:solidFill>
                  <a:srgbClr val="C00000"/>
                </a:solidFill>
              </a:rPr>
              <a:t>network -</a:t>
            </a:r>
            <a:r>
              <a:rPr lang="en-GB" spc="-5" dirty="0">
                <a:solidFill>
                  <a:srgbClr val="C00000"/>
                </a:solidFill>
              </a:rPr>
              <a:t> 47 </a:t>
            </a:r>
            <a:r>
              <a:rPr lang="en-GB" spc="-5" dirty="0" err="1">
                <a:solidFill>
                  <a:srgbClr val="C00000"/>
                </a:solidFill>
              </a:rPr>
              <a:t>clu</a:t>
            </a:r>
            <a:r>
              <a:rPr lang="ro-RO" spc="-5" dirty="0">
                <a:solidFill>
                  <a:srgbClr val="C00000"/>
                </a:solidFill>
              </a:rPr>
              <a:t>b</a:t>
            </a:r>
            <a:r>
              <a:rPr lang="en-GB" spc="-5" dirty="0">
                <a:solidFill>
                  <a:srgbClr val="C00000"/>
                </a:solidFill>
              </a:rPr>
              <a:t>s</a:t>
            </a:r>
            <a:endParaRPr spc="-5" dirty="0">
              <a:solidFill>
                <a:srgbClr val="C00000"/>
              </a:solidFill>
            </a:endParaRPr>
          </a:p>
        </p:txBody>
      </p:sp>
      <p:grpSp>
        <p:nvGrpSpPr>
          <p:cNvPr id="6" name="object 6"/>
          <p:cNvGrpSpPr/>
          <p:nvPr/>
        </p:nvGrpSpPr>
        <p:grpSpPr>
          <a:xfrm>
            <a:off x="4942332" y="2699004"/>
            <a:ext cx="2301240" cy="3692678"/>
            <a:chOff x="4942332" y="2699004"/>
            <a:chExt cx="2301240" cy="3811904"/>
          </a:xfrm>
        </p:grpSpPr>
        <p:sp>
          <p:nvSpPr>
            <p:cNvPr id="7" name="object 7"/>
            <p:cNvSpPr/>
            <p:nvPr/>
          </p:nvSpPr>
          <p:spPr>
            <a:xfrm>
              <a:off x="4948428" y="2705100"/>
              <a:ext cx="2289175" cy="3799840"/>
            </a:xfrm>
            <a:custGeom>
              <a:avLst/>
              <a:gdLst/>
              <a:ahLst/>
              <a:cxnLst/>
              <a:rect l="l" t="t" r="r" b="b"/>
              <a:pathLst>
                <a:path w="2289175" h="3799840">
                  <a:moveTo>
                    <a:pt x="2289048" y="0"/>
                  </a:moveTo>
                  <a:lnTo>
                    <a:pt x="0" y="0"/>
                  </a:lnTo>
                  <a:lnTo>
                    <a:pt x="0" y="3799332"/>
                  </a:lnTo>
                  <a:lnTo>
                    <a:pt x="2289048" y="3799332"/>
                  </a:lnTo>
                  <a:lnTo>
                    <a:pt x="2289048" y="0"/>
                  </a:lnTo>
                  <a:close/>
                </a:path>
              </a:pathLst>
            </a:custGeom>
            <a:solidFill>
              <a:srgbClr val="FFC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4948428" y="2705100"/>
              <a:ext cx="2289175" cy="3799840"/>
            </a:xfrm>
            <a:custGeom>
              <a:avLst/>
              <a:gdLst/>
              <a:ahLst/>
              <a:cxnLst/>
              <a:rect l="l" t="t" r="r" b="b"/>
              <a:pathLst>
                <a:path w="2289175" h="3799840">
                  <a:moveTo>
                    <a:pt x="0" y="3799332"/>
                  </a:moveTo>
                  <a:lnTo>
                    <a:pt x="2289048" y="3799332"/>
                  </a:lnTo>
                  <a:lnTo>
                    <a:pt x="2289048" y="0"/>
                  </a:lnTo>
                  <a:lnTo>
                    <a:pt x="0" y="0"/>
                  </a:lnTo>
                  <a:lnTo>
                    <a:pt x="0" y="3799332"/>
                  </a:lnTo>
                  <a:close/>
                </a:path>
              </a:pathLst>
            </a:custGeom>
            <a:ln w="12192">
              <a:solidFill>
                <a:srgbClr val="FFC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9" name="object 9"/>
          <p:cNvSpPr txBox="1"/>
          <p:nvPr/>
        </p:nvSpPr>
        <p:spPr>
          <a:xfrm>
            <a:off x="5060864" y="3359493"/>
            <a:ext cx="2125366" cy="225702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ctr">
              <a:lnSpc>
                <a:spcPct val="100000"/>
              </a:lnSpc>
              <a:spcBef>
                <a:spcPts val="100"/>
              </a:spcBef>
            </a:pPr>
            <a:r>
              <a:rPr sz="1400" b="1" i="1" spc="-5" dirty="0">
                <a:latin typeface="Calibri"/>
                <a:cs typeface="Calibri"/>
              </a:rPr>
              <a:t>București: </a:t>
            </a:r>
            <a:endParaRPr lang="en-GB" sz="1400" b="1" i="1" spc="-5" dirty="0">
              <a:latin typeface="Calibri"/>
              <a:cs typeface="Calibri"/>
            </a:endParaRPr>
          </a:p>
          <a:p>
            <a:pPr marL="12700" marR="5080" algn="ctr">
              <a:lnSpc>
                <a:spcPct val="100000"/>
              </a:lnSpc>
              <a:spcBef>
                <a:spcPts val="100"/>
              </a:spcBef>
            </a:pPr>
            <a:r>
              <a:rPr lang="en-GB" sz="1400" i="1" spc="-5" dirty="0">
                <a:latin typeface="Calibri"/>
                <a:cs typeface="Calibri"/>
              </a:rPr>
              <a:t>ONE</a:t>
            </a:r>
            <a:r>
              <a:rPr lang="ro-RO" sz="1400" i="1" spc="-5" dirty="0">
                <a:latin typeface="Calibri"/>
                <a:cs typeface="Calibri"/>
              </a:rPr>
              <a:t> </a:t>
            </a:r>
            <a:r>
              <a:rPr lang="en-GB" sz="1400" i="1" spc="-5" dirty="0">
                <a:latin typeface="Calibri"/>
                <a:cs typeface="Calibri"/>
              </a:rPr>
              <a:t>Cotroceni</a:t>
            </a:r>
            <a:r>
              <a:rPr lang="ro-RO" sz="1400" i="1" spc="-5" dirty="0">
                <a:latin typeface="Calibri"/>
                <a:cs typeface="Calibri"/>
              </a:rPr>
              <a:t>, </a:t>
            </a:r>
            <a:r>
              <a:rPr sz="1400" spc="-10" dirty="0">
                <a:latin typeface="Calibri"/>
                <a:cs typeface="Calibri"/>
              </a:rPr>
              <a:t>Caro, </a:t>
            </a:r>
            <a:r>
              <a:rPr sz="1400" spc="-20" dirty="0" err="1">
                <a:latin typeface="Calibri"/>
                <a:cs typeface="Calibri"/>
              </a:rPr>
              <a:t>InCity</a:t>
            </a:r>
            <a:r>
              <a:rPr lang="ro-RO" sz="1400" spc="-20" dirty="0">
                <a:latin typeface="Calibri"/>
                <a:cs typeface="Calibri"/>
              </a:rPr>
              <a:t>,</a:t>
            </a:r>
            <a:r>
              <a:rPr lang="en-GB" sz="1400" spc="-305" dirty="0">
                <a:latin typeface="Calibri"/>
                <a:cs typeface="Calibri"/>
              </a:rPr>
              <a:t>      </a:t>
            </a:r>
            <a:r>
              <a:rPr sz="1400" spc="-10" dirty="0" err="1">
                <a:latin typeface="Calibri"/>
                <a:cs typeface="Calibri"/>
              </a:rPr>
              <a:t>Upground</a:t>
            </a:r>
            <a:r>
              <a:rPr lang="en-GB" sz="1400" spc="600" dirty="0">
                <a:latin typeface="Calibri"/>
                <a:cs typeface="Calibri"/>
              </a:rPr>
              <a:t>,</a:t>
            </a:r>
            <a:r>
              <a:rPr sz="1400" spc="-5" dirty="0">
                <a:latin typeface="Calibri"/>
                <a:cs typeface="Calibri"/>
              </a:rPr>
              <a:t>Planet</a:t>
            </a:r>
            <a:r>
              <a:rPr lang="en-GB" sz="1400" spc="-5" dirty="0">
                <a:latin typeface="Calibri"/>
                <a:cs typeface="Calibri"/>
              </a:rPr>
              <a:t>, Cosmopolis</a:t>
            </a:r>
            <a:endParaRPr lang="ro-RO" sz="1400" dirty="0">
              <a:latin typeface="Calibri"/>
              <a:cs typeface="Calibri"/>
            </a:endParaRPr>
          </a:p>
          <a:p>
            <a:pPr marL="12700" marR="5080" algn="ctr">
              <a:lnSpc>
                <a:spcPct val="100000"/>
              </a:lnSpc>
              <a:spcBef>
                <a:spcPts val="100"/>
              </a:spcBef>
            </a:pPr>
            <a:endParaRPr lang="ro-RO" sz="1400" dirty="0">
              <a:latin typeface="Calibri"/>
              <a:cs typeface="Calibri"/>
            </a:endParaRPr>
          </a:p>
          <a:p>
            <a:pPr marL="12700" marR="5080" algn="ctr">
              <a:lnSpc>
                <a:spcPct val="100000"/>
              </a:lnSpc>
              <a:spcBef>
                <a:spcPts val="100"/>
              </a:spcBef>
            </a:pPr>
            <a:r>
              <a:rPr sz="1400" b="1" i="1" spc="-5" dirty="0">
                <a:latin typeface="Calibri"/>
                <a:cs typeface="Calibri"/>
              </a:rPr>
              <a:t>Cluj:</a:t>
            </a:r>
            <a:r>
              <a:rPr sz="1400" b="1" i="1" spc="-10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Record</a:t>
            </a:r>
            <a:r>
              <a:rPr sz="1400" spc="-20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Park</a:t>
            </a:r>
            <a:endParaRPr lang="en-GB" sz="1400" spc="-10" dirty="0">
              <a:latin typeface="Calibri"/>
              <a:cs typeface="Calibri"/>
            </a:endParaRPr>
          </a:p>
          <a:p>
            <a:pPr marL="12700" marR="5080" algn="ctr">
              <a:lnSpc>
                <a:spcPct val="100000"/>
              </a:lnSpc>
              <a:spcBef>
                <a:spcPts val="100"/>
              </a:spcBef>
            </a:pPr>
            <a:endParaRPr lang="en-GB" sz="1400" spc="-10" dirty="0">
              <a:latin typeface="Calibri"/>
              <a:cs typeface="Calibri"/>
            </a:endParaRPr>
          </a:p>
          <a:p>
            <a:pPr marL="12700" marR="5080" algn="ctr">
              <a:lnSpc>
                <a:spcPct val="100000"/>
              </a:lnSpc>
              <a:spcBef>
                <a:spcPts val="100"/>
              </a:spcBef>
            </a:pPr>
            <a:r>
              <a:rPr lang="en-GB" sz="1400" b="1" i="1" spc="-10" dirty="0" err="1">
                <a:latin typeface="Calibri"/>
                <a:cs typeface="Calibri"/>
              </a:rPr>
              <a:t>Timi</a:t>
            </a:r>
            <a:r>
              <a:rPr lang="en-GB" sz="1400" b="1" i="1" dirty="0" err="1">
                <a:cs typeface="Calibri"/>
              </a:rPr>
              <a:t>ș</a:t>
            </a:r>
            <a:r>
              <a:rPr lang="en-GB" sz="1400" b="1" i="1" spc="-10" dirty="0" err="1">
                <a:latin typeface="Calibri"/>
                <a:cs typeface="Calibri"/>
              </a:rPr>
              <a:t>oara</a:t>
            </a:r>
            <a:r>
              <a:rPr lang="en-GB" sz="1400" b="1" spc="-10" dirty="0">
                <a:latin typeface="Calibri"/>
                <a:cs typeface="Calibri"/>
              </a:rPr>
              <a:t>: </a:t>
            </a:r>
            <a:r>
              <a:rPr lang="en-GB" sz="1400" spc="-10" dirty="0">
                <a:latin typeface="Calibri"/>
                <a:cs typeface="Calibri"/>
              </a:rPr>
              <a:t>ISHO </a:t>
            </a:r>
          </a:p>
          <a:p>
            <a:pPr marL="12700" marR="5080" algn="ctr">
              <a:lnSpc>
                <a:spcPct val="100000"/>
              </a:lnSpc>
              <a:spcBef>
                <a:spcPts val="100"/>
              </a:spcBef>
            </a:pPr>
            <a:endParaRPr lang="en-GB" sz="1400" spc="-10" dirty="0">
              <a:latin typeface="Calibri"/>
              <a:cs typeface="Calibri"/>
            </a:endParaRPr>
          </a:p>
          <a:p>
            <a:pPr marL="12700" marR="5080" algn="ctr">
              <a:lnSpc>
                <a:spcPct val="100000"/>
              </a:lnSpc>
              <a:spcBef>
                <a:spcPts val="100"/>
              </a:spcBef>
            </a:pPr>
            <a:r>
              <a:rPr lang="en-GB" sz="1400" b="1" i="1" spc="-5" dirty="0" err="1">
                <a:cs typeface="Calibri"/>
              </a:rPr>
              <a:t>Iași</a:t>
            </a:r>
            <a:r>
              <a:rPr lang="en-GB" sz="1400" i="1" spc="-5" dirty="0">
                <a:cs typeface="Calibri"/>
              </a:rPr>
              <a:t>: </a:t>
            </a:r>
            <a:r>
              <a:rPr lang="en-GB" sz="1400" i="1" dirty="0">
                <a:cs typeface="Calibri"/>
              </a:rPr>
              <a:t>Mall Moldova </a:t>
            </a:r>
            <a:r>
              <a:rPr lang="en-GB" sz="1400" i="1" spc="-5" dirty="0" err="1">
                <a:cs typeface="Calibri"/>
              </a:rPr>
              <a:t>Ia</a:t>
            </a:r>
            <a:r>
              <a:rPr lang="en-GB" sz="1400" i="1" dirty="0" err="1">
                <a:cs typeface="Calibri"/>
              </a:rPr>
              <a:t>și</a:t>
            </a:r>
            <a:endParaRPr sz="1400" dirty="0">
              <a:latin typeface="Calibri"/>
              <a:cs typeface="Calibri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5550534" y="5971133"/>
            <a:ext cx="112331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GB" sz="2400" b="1" spc="-85" dirty="0">
                <a:latin typeface="Calibri"/>
                <a:cs typeface="Calibri"/>
              </a:rPr>
              <a:t>8</a:t>
            </a:r>
            <a:r>
              <a:rPr sz="2400" b="1" spc="-85" dirty="0">
                <a:latin typeface="Calibri"/>
                <a:cs typeface="Calibri"/>
              </a:rPr>
              <a:t> </a:t>
            </a:r>
            <a:r>
              <a:rPr sz="2400" b="1" spc="-5" dirty="0">
                <a:latin typeface="Calibri"/>
                <a:cs typeface="Calibri"/>
              </a:rPr>
              <a:t>cluburi</a:t>
            </a:r>
            <a:endParaRPr sz="2400" dirty="0">
              <a:latin typeface="Calibri"/>
              <a:cs typeface="Calibri"/>
            </a:endParaRPr>
          </a:p>
        </p:txBody>
      </p:sp>
      <p:grpSp>
        <p:nvGrpSpPr>
          <p:cNvPr id="11" name="object 11"/>
          <p:cNvGrpSpPr/>
          <p:nvPr/>
        </p:nvGrpSpPr>
        <p:grpSpPr>
          <a:xfrm>
            <a:off x="7325868" y="2711194"/>
            <a:ext cx="2299970" cy="3692679"/>
            <a:chOff x="7325868" y="2711195"/>
            <a:chExt cx="2299970" cy="3811904"/>
          </a:xfrm>
        </p:grpSpPr>
        <p:sp>
          <p:nvSpPr>
            <p:cNvPr id="12" name="object 12"/>
            <p:cNvSpPr/>
            <p:nvPr/>
          </p:nvSpPr>
          <p:spPr>
            <a:xfrm>
              <a:off x="7331964" y="2717291"/>
              <a:ext cx="2287905" cy="3799840"/>
            </a:xfrm>
            <a:custGeom>
              <a:avLst/>
              <a:gdLst/>
              <a:ahLst/>
              <a:cxnLst/>
              <a:rect l="l" t="t" r="r" b="b"/>
              <a:pathLst>
                <a:path w="2287904" h="3799840">
                  <a:moveTo>
                    <a:pt x="2287524" y="0"/>
                  </a:moveTo>
                  <a:lnTo>
                    <a:pt x="0" y="0"/>
                  </a:lnTo>
                  <a:lnTo>
                    <a:pt x="0" y="3799332"/>
                  </a:lnTo>
                  <a:lnTo>
                    <a:pt x="2287524" y="3799332"/>
                  </a:lnTo>
                  <a:lnTo>
                    <a:pt x="2287524" y="0"/>
                  </a:lnTo>
                  <a:close/>
                </a:path>
              </a:pathLst>
            </a:custGeom>
            <a:solidFill>
              <a:srgbClr val="BEBEB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7331964" y="2717291"/>
              <a:ext cx="2287905" cy="3799840"/>
            </a:xfrm>
            <a:custGeom>
              <a:avLst/>
              <a:gdLst/>
              <a:ahLst/>
              <a:cxnLst/>
              <a:rect l="l" t="t" r="r" b="b"/>
              <a:pathLst>
                <a:path w="2287904" h="3799840">
                  <a:moveTo>
                    <a:pt x="0" y="3799332"/>
                  </a:moveTo>
                  <a:lnTo>
                    <a:pt x="2287524" y="3799332"/>
                  </a:lnTo>
                  <a:lnTo>
                    <a:pt x="2287524" y="0"/>
                  </a:lnTo>
                  <a:lnTo>
                    <a:pt x="0" y="0"/>
                  </a:lnTo>
                  <a:lnTo>
                    <a:pt x="0" y="3799332"/>
                  </a:lnTo>
                  <a:close/>
                </a:path>
              </a:pathLst>
            </a:custGeom>
            <a:ln w="12192">
              <a:solidFill>
                <a:srgbClr val="BEBEB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4" name="object 14"/>
          <p:cNvSpPr txBox="1"/>
          <p:nvPr/>
        </p:nvSpPr>
        <p:spPr>
          <a:xfrm>
            <a:off x="5496305" y="2714701"/>
            <a:ext cx="3707129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2310130" algn="l"/>
              </a:tabLst>
            </a:pPr>
            <a:r>
              <a:rPr sz="4000" b="1" spc="-10" dirty="0">
                <a:latin typeface="Calibri"/>
                <a:cs typeface="Calibri"/>
              </a:rPr>
              <a:t>GOLD	</a:t>
            </a:r>
            <a:r>
              <a:rPr sz="4000" b="1" spc="-60" dirty="0">
                <a:latin typeface="Calibri"/>
                <a:cs typeface="Calibri"/>
              </a:rPr>
              <a:t>SILVER</a:t>
            </a:r>
            <a:endParaRPr sz="4000">
              <a:latin typeface="Calibri"/>
              <a:cs typeface="Calibri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7441501" y="3348577"/>
            <a:ext cx="2068830" cy="240835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065" marR="5080" indent="635" algn="ctr">
              <a:lnSpc>
                <a:spcPct val="100000"/>
              </a:lnSpc>
              <a:spcBef>
                <a:spcPts val="100"/>
              </a:spcBef>
            </a:pPr>
            <a:r>
              <a:rPr sz="1400" b="1" i="1" spc="-5" dirty="0">
                <a:latin typeface="Calibri"/>
                <a:cs typeface="Calibri"/>
              </a:rPr>
              <a:t>București:</a:t>
            </a:r>
            <a:r>
              <a:rPr sz="1400" b="1" i="1" spc="50" dirty="0">
                <a:latin typeface="Calibri"/>
                <a:cs typeface="Calibri"/>
              </a:rPr>
              <a:t> </a:t>
            </a:r>
            <a:endParaRPr lang="en-GB" sz="1400" b="1" i="1" spc="50" dirty="0">
              <a:latin typeface="Calibri"/>
              <a:cs typeface="Calibri"/>
            </a:endParaRPr>
          </a:p>
          <a:p>
            <a:pPr marL="12065" marR="5080" indent="635" algn="ctr">
              <a:lnSpc>
                <a:spcPct val="100000"/>
              </a:lnSpc>
              <a:spcBef>
                <a:spcPts val="100"/>
              </a:spcBef>
            </a:pPr>
            <a:r>
              <a:rPr sz="1400" spc="-5" dirty="0" err="1">
                <a:latin typeface="Calibri"/>
                <a:cs typeface="Calibri"/>
              </a:rPr>
              <a:t>Militari</a:t>
            </a:r>
            <a:r>
              <a:rPr sz="1400" spc="-5" dirty="0">
                <a:latin typeface="Calibri"/>
                <a:cs typeface="Calibri"/>
              </a:rPr>
              <a:t>,</a:t>
            </a:r>
            <a:r>
              <a:rPr sz="1400" spc="55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Park</a:t>
            </a:r>
            <a:r>
              <a:rPr sz="1400" spc="-5" dirty="0">
                <a:latin typeface="Calibri"/>
                <a:cs typeface="Calibri"/>
              </a:rPr>
              <a:t> </a:t>
            </a:r>
            <a:r>
              <a:rPr sz="1400" spc="-15" dirty="0">
                <a:latin typeface="Calibri"/>
                <a:cs typeface="Calibri"/>
              </a:rPr>
              <a:t>Lake, </a:t>
            </a:r>
            <a:r>
              <a:rPr sz="1400" spc="-5" dirty="0">
                <a:latin typeface="Calibri"/>
                <a:cs typeface="Calibri"/>
              </a:rPr>
              <a:t>Asmita Gardens, Titan, </a:t>
            </a:r>
            <a:r>
              <a:rPr sz="1400" spc="-305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Mega</a:t>
            </a:r>
            <a:r>
              <a:rPr sz="1400" dirty="0">
                <a:latin typeface="Calibri"/>
                <a:cs typeface="Calibri"/>
              </a:rPr>
              <a:t> Mall,</a:t>
            </a:r>
            <a:r>
              <a:rPr sz="1400" spc="-15" dirty="0">
                <a:latin typeface="Calibri"/>
                <a:cs typeface="Calibri"/>
              </a:rPr>
              <a:t> </a:t>
            </a:r>
            <a:r>
              <a:rPr sz="1400" spc="-10" dirty="0" err="1">
                <a:latin typeface="Calibri"/>
                <a:cs typeface="Calibri"/>
              </a:rPr>
              <a:t>Otopeni</a:t>
            </a:r>
            <a:endParaRPr lang="ro-RO" sz="1400" spc="-10" dirty="0">
              <a:latin typeface="Calibri"/>
              <a:cs typeface="Calibri"/>
            </a:endParaRPr>
          </a:p>
          <a:p>
            <a:pPr marL="12065" marR="5080" indent="635" algn="ctr">
              <a:lnSpc>
                <a:spcPct val="100000"/>
              </a:lnSpc>
              <a:spcBef>
                <a:spcPts val="100"/>
              </a:spcBef>
            </a:pPr>
            <a:endParaRPr sz="1400" dirty="0">
              <a:latin typeface="Calibri"/>
              <a:cs typeface="Calibri"/>
            </a:endParaRPr>
          </a:p>
          <a:p>
            <a:pPr marL="79375" marR="69850">
              <a:lnSpc>
                <a:spcPct val="100000"/>
              </a:lnSpc>
            </a:pPr>
            <a:r>
              <a:rPr sz="1400" b="1" i="1" spc="-5" dirty="0">
                <a:latin typeface="Calibri"/>
                <a:cs typeface="Calibri"/>
              </a:rPr>
              <a:t>Cluj</a:t>
            </a:r>
            <a:r>
              <a:rPr sz="1400" i="1" spc="-5" dirty="0">
                <a:latin typeface="Calibri"/>
                <a:cs typeface="Calibri"/>
              </a:rPr>
              <a:t>: </a:t>
            </a:r>
            <a:r>
              <a:rPr sz="1400" spc="-5" dirty="0">
                <a:latin typeface="Calibri"/>
                <a:cs typeface="Calibri"/>
              </a:rPr>
              <a:t>Belvedere, Iulius </a:t>
            </a:r>
            <a:r>
              <a:rPr sz="1400" dirty="0">
                <a:latin typeface="Calibri"/>
                <a:cs typeface="Calibri"/>
              </a:rPr>
              <a:t>Mall </a:t>
            </a:r>
            <a:r>
              <a:rPr sz="1400" spc="-305" dirty="0">
                <a:latin typeface="Calibri"/>
                <a:cs typeface="Calibri"/>
              </a:rPr>
              <a:t> </a:t>
            </a:r>
            <a:r>
              <a:rPr sz="1400" b="1" i="1" spc="-15" dirty="0" err="1">
                <a:latin typeface="Calibri"/>
                <a:cs typeface="Calibri"/>
              </a:rPr>
              <a:t>Constanța</a:t>
            </a:r>
            <a:r>
              <a:rPr lang="en-GB" sz="1400" b="1" i="1" spc="-15" dirty="0">
                <a:latin typeface="Calibri"/>
                <a:cs typeface="Calibri"/>
              </a:rPr>
              <a:t>:</a:t>
            </a:r>
            <a:r>
              <a:rPr sz="1400" b="1" i="1" spc="2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City </a:t>
            </a:r>
            <a:r>
              <a:rPr sz="1400" spc="-10" dirty="0">
                <a:latin typeface="Calibri"/>
                <a:cs typeface="Calibri"/>
              </a:rPr>
              <a:t>Park </a:t>
            </a:r>
            <a:r>
              <a:rPr sz="1400" spc="-5" dirty="0">
                <a:latin typeface="Calibri"/>
                <a:cs typeface="Calibri"/>
              </a:rPr>
              <a:t> </a:t>
            </a:r>
            <a:r>
              <a:rPr sz="1400" b="1" i="1" dirty="0" err="1">
                <a:latin typeface="Calibri"/>
                <a:cs typeface="Calibri"/>
              </a:rPr>
              <a:t>Timișoara</a:t>
            </a:r>
            <a:r>
              <a:rPr lang="en-GB" sz="1400" b="1" i="1" dirty="0">
                <a:latin typeface="Calibri"/>
                <a:cs typeface="Calibri"/>
              </a:rPr>
              <a:t>:</a:t>
            </a:r>
            <a:r>
              <a:rPr sz="1400" b="1" i="1" spc="-15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Iulius</a:t>
            </a:r>
            <a:r>
              <a:rPr sz="1400" dirty="0">
                <a:latin typeface="Calibri"/>
                <a:cs typeface="Calibri"/>
              </a:rPr>
              <a:t> </a:t>
            </a:r>
            <a:r>
              <a:rPr sz="1400" spc="-30" dirty="0">
                <a:latin typeface="Calibri"/>
                <a:cs typeface="Calibri"/>
              </a:rPr>
              <a:t>Town</a:t>
            </a:r>
            <a:r>
              <a:rPr lang="en-GB" sz="1400" spc="-30" dirty="0">
                <a:latin typeface="Calibri"/>
                <a:cs typeface="Calibri"/>
              </a:rPr>
              <a:t>, Dumbravita, </a:t>
            </a:r>
            <a:r>
              <a:rPr lang="en-GB" sz="1400" spc="-30" dirty="0" err="1">
                <a:latin typeface="Calibri"/>
                <a:cs typeface="Calibri"/>
              </a:rPr>
              <a:t>Buziasului</a:t>
            </a:r>
            <a:r>
              <a:rPr lang="en-GB" sz="1400" spc="-30" dirty="0">
                <a:latin typeface="Calibri"/>
                <a:cs typeface="Calibri"/>
              </a:rPr>
              <a:t>, Shopping City, </a:t>
            </a:r>
          </a:p>
          <a:p>
            <a:pPr marL="79375" marR="69850">
              <a:lnSpc>
                <a:spcPct val="100000"/>
              </a:lnSpc>
            </a:pPr>
            <a:r>
              <a:rPr sz="1400" b="1" i="1" spc="-5" dirty="0" err="1">
                <a:latin typeface="Calibri"/>
                <a:cs typeface="Calibri"/>
              </a:rPr>
              <a:t>Iași</a:t>
            </a:r>
            <a:r>
              <a:rPr lang="en-GB" sz="1400" i="1" spc="-5" dirty="0">
                <a:latin typeface="Calibri"/>
                <a:cs typeface="Calibri"/>
              </a:rPr>
              <a:t>: </a:t>
            </a:r>
            <a:r>
              <a:rPr lang="en-GB" sz="1400" i="1" spc="-5" dirty="0" err="1">
                <a:latin typeface="Calibri"/>
                <a:cs typeface="Calibri"/>
              </a:rPr>
              <a:t>Ia</a:t>
            </a:r>
            <a:r>
              <a:rPr lang="en-GB" sz="1400" i="1" dirty="0" err="1">
                <a:cs typeface="Calibri"/>
              </a:rPr>
              <a:t>și</a:t>
            </a:r>
            <a:endParaRPr sz="1400" dirty="0">
              <a:latin typeface="Calibri"/>
              <a:cs typeface="Calibri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7838947" y="5973571"/>
            <a:ext cx="127762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dirty="0">
                <a:latin typeface="Calibri"/>
                <a:cs typeface="Calibri"/>
              </a:rPr>
              <a:t>1</a:t>
            </a:r>
            <a:r>
              <a:rPr lang="en-US" sz="2400" b="1" dirty="0">
                <a:latin typeface="Calibri"/>
                <a:cs typeface="Calibri"/>
              </a:rPr>
              <a:t>4 </a:t>
            </a:r>
            <a:r>
              <a:rPr sz="2400" b="1" spc="-5" dirty="0" err="1">
                <a:latin typeface="Calibri"/>
                <a:cs typeface="Calibri"/>
              </a:rPr>
              <a:t>cluburi</a:t>
            </a:r>
            <a:endParaRPr sz="2400" dirty="0">
              <a:latin typeface="Calibri"/>
              <a:cs typeface="Calibri"/>
            </a:endParaRPr>
          </a:p>
        </p:txBody>
      </p:sp>
      <p:grpSp>
        <p:nvGrpSpPr>
          <p:cNvPr id="17" name="object 17"/>
          <p:cNvGrpSpPr/>
          <p:nvPr/>
        </p:nvGrpSpPr>
        <p:grpSpPr>
          <a:xfrm>
            <a:off x="9707880" y="2699004"/>
            <a:ext cx="2301240" cy="3665728"/>
            <a:chOff x="9707880" y="2699004"/>
            <a:chExt cx="2301240" cy="3811904"/>
          </a:xfrm>
        </p:grpSpPr>
        <p:sp>
          <p:nvSpPr>
            <p:cNvPr id="18" name="object 18"/>
            <p:cNvSpPr/>
            <p:nvPr/>
          </p:nvSpPr>
          <p:spPr>
            <a:xfrm>
              <a:off x="9713976" y="2705100"/>
              <a:ext cx="2289175" cy="3799840"/>
            </a:xfrm>
            <a:custGeom>
              <a:avLst/>
              <a:gdLst/>
              <a:ahLst/>
              <a:cxnLst/>
              <a:rect l="l" t="t" r="r" b="b"/>
              <a:pathLst>
                <a:path w="2289175" h="3799840">
                  <a:moveTo>
                    <a:pt x="2289048" y="0"/>
                  </a:moveTo>
                  <a:lnTo>
                    <a:pt x="0" y="0"/>
                  </a:lnTo>
                  <a:lnTo>
                    <a:pt x="0" y="3799332"/>
                  </a:lnTo>
                  <a:lnTo>
                    <a:pt x="2289048" y="3799332"/>
                  </a:lnTo>
                  <a:lnTo>
                    <a:pt x="2289048" y="0"/>
                  </a:lnTo>
                  <a:close/>
                </a:path>
              </a:pathLst>
            </a:custGeom>
            <a:solidFill>
              <a:srgbClr val="C55A1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9713976" y="2705100"/>
              <a:ext cx="2289175" cy="3799840"/>
            </a:xfrm>
            <a:custGeom>
              <a:avLst/>
              <a:gdLst/>
              <a:ahLst/>
              <a:cxnLst/>
              <a:rect l="l" t="t" r="r" b="b"/>
              <a:pathLst>
                <a:path w="2289175" h="3799840">
                  <a:moveTo>
                    <a:pt x="0" y="3799332"/>
                  </a:moveTo>
                  <a:lnTo>
                    <a:pt x="2289048" y="3799332"/>
                  </a:lnTo>
                  <a:lnTo>
                    <a:pt x="2289048" y="0"/>
                  </a:lnTo>
                  <a:lnTo>
                    <a:pt x="0" y="0"/>
                  </a:lnTo>
                  <a:lnTo>
                    <a:pt x="0" y="3799332"/>
                  </a:lnTo>
                  <a:close/>
                </a:path>
              </a:pathLst>
            </a:custGeom>
            <a:ln w="12192">
              <a:solidFill>
                <a:srgbClr val="C55A11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0" name="object 20"/>
          <p:cNvSpPr txBox="1"/>
          <p:nvPr/>
        </p:nvSpPr>
        <p:spPr>
          <a:xfrm>
            <a:off x="9805540" y="2714701"/>
            <a:ext cx="2089658" cy="385939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R="11430" algn="ctr">
              <a:lnSpc>
                <a:spcPct val="100000"/>
              </a:lnSpc>
              <a:spcBef>
                <a:spcPts val="95"/>
              </a:spcBef>
            </a:pPr>
            <a:r>
              <a:rPr sz="4000" b="1" spc="-15" dirty="0">
                <a:latin typeface="Calibri"/>
                <a:cs typeface="Calibri"/>
              </a:rPr>
              <a:t>BRONZE</a:t>
            </a:r>
            <a:endParaRPr lang="en-GB" sz="4000" dirty="0">
              <a:latin typeface="Calibri"/>
              <a:cs typeface="Calibri"/>
            </a:endParaRPr>
          </a:p>
          <a:p>
            <a:pPr marR="11430" algn="ctr">
              <a:lnSpc>
                <a:spcPct val="100000"/>
              </a:lnSpc>
              <a:spcBef>
                <a:spcPts val="95"/>
              </a:spcBef>
            </a:pPr>
            <a:r>
              <a:rPr lang="en-GB" sz="1400" b="1" i="1" spc="-5" dirty="0" err="1">
                <a:latin typeface="Calibri"/>
                <a:cs typeface="Calibri"/>
              </a:rPr>
              <a:t>București</a:t>
            </a:r>
            <a:r>
              <a:rPr lang="en-GB" sz="1400" b="1" i="1" spc="-5" dirty="0">
                <a:latin typeface="Calibri"/>
                <a:cs typeface="Calibri"/>
              </a:rPr>
              <a:t>: </a:t>
            </a:r>
            <a:r>
              <a:rPr lang="en-GB" sz="1400" spc="-5" dirty="0" err="1">
                <a:latin typeface="Calibri"/>
                <a:cs typeface="Calibri"/>
              </a:rPr>
              <a:t>Sudului</a:t>
            </a:r>
            <a:r>
              <a:rPr lang="en-GB" sz="1400" spc="-5" dirty="0">
                <a:latin typeface="Calibri"/>
                <a:cs typeface="Calibri"/>
              </a:rPr>
              <a:t>, </a:t>
            </a:r>
            <a:r>
              <a:rPr lang="en-GB" sz="1400" dirty="0">
                <a:latin typeface="Calibri"/>
                <a:cs typeface="Calibri"/>
              </a:rPr>
              <a:t>Jolie </a:t>
            </a:r>
            <a:r>
              <a:rPr lang="en-GB" sz="1400" spc="-5" dirty="0">
                <a:latin typeface="Calibri"/>
                <a:cs typeface="Calibri"/>
              </a:rPr>
              <a:t>Ville, </a:t>
            </a:r>
            <a:r>
              <a:rPr lang="en-GB" sz="1400" spc="-305" dirty="0">
                <a:latin typeface="Calibri"/>
                <a:cs typeface="Calibri"/>
              </a:rPr>
              <a:t> </a:t>
            </a:r>
            <a:r>
              <a:rPr lang="en-GB" sz="1400" spc="-10" dirty="0">
                <a:latin typeface="Calibri"/>
                <a:cs typeface="Calibri"/>
              </a:rPr>
              <a:t>Plaza</a:t>
            </a:r>
            <a:r>
              <a:rPr lang="en-GB" sz="1400" dirty="0">
                <a:latin typeface="Calibri"/>
                <a:cs typeface="Calibri"/>
              </a:rPr>
              <a:t> Mall,</a:t>
            </a:r>
            <a:r>
              <a:rPr lang="en-GB" sz="1400" spc="-5" dirty="0">
                <a:latin typeface="Calibri"/>
                <a:cs typeface="Calibri"/>
              </a:rPr>
              <a:t> </a:t>
            </a:r>
            <a:r>
              <a:rPr lang="en-GB" sz="1400" spc="-5" dirty="0" err="1">
                <a:latin typeface="Calibri"/>
                <a:cs typeface="Calibri"/>
              </a:rPr>
              <a:t>Lujerului</a:t>
            </a:r>
            <a:r>
              <a:rPr lang="en-GB" sz="1400" spc="-5" dirty="0">
                <a:latin typeface="Calibri"/>
                <a:cs typeface="Calibri"/>
              </a:rPr>
              <a:t>, </a:t>
            </a:r>
            <a:r>
              <a:rPr lang="en-GB" sz="1400" dirty="0">
                <a:latin typeface="Calibri"/>
                <a:cs typeface="Calibri"/>
              </a:rPr>
              <a:t> </a:t>
            </a:r>
            <a:r>
              <a:rPr lang="en-GB" sz="1400" spc="-10" dirty="0" err="1">
                <a:latin typeface="Calibri"/>
                <a:cs typeface="Calibri"/>
              </a:rPr>
              <a:t>București</a:t>
            </a:r>
            <a:r>
              <a:rPr lang="en-GB" sz="1400" dirty="0">
                <a:latin typeface="Calibri"/>
                <a:cs typeface="Calibri"/>
              </a:rPr>
              <a:t> Mall, AFI</a:t>
            </a:r>
          </a:p>
          <a:p>
            <a:pPr marL="34925" marR="26670" algn="ctr">
              <a:lnSpc>
                <a:spcPct val="100000"/>
              </a:lnSpc>
              <a:spcBef>
                <a:spcPts val="5"/>
              </a:spcBef>
            </a:pPr>
            <a:r>
              <a:rPr sz="1400" spc="-10" dirty="0">
                <a:latin typeface="Calibri"/>
                <a:cs typeface="Calibri"/>
              </a:rPr>
              <a:t>Cotroceni, </a:t>
            </a:r>
            <a:r>
              <a:rPr sz="1400" dirty="0">
                <a:latin typeface="Calibri"/>
                <a:cs typeface="Calibri"/>
              </a:rPr>
              <a:t>AFI </a:t>
            </a:r>
            <a:r>
              <a:rPr lang="en-GB" sz="1400" spc="-5" dirty="0">
                <a:latin typeface="Calibri"/>
                <a:cs typeface="Calibri"/>
              </a:rPr>
              <a:t>T</a:t>
            </a:r>
            <a:r>
              <a:rPr sz="1400" spc="-5" dirty="0" err="1">
                <a:latin typeface="Calibri"/>
                <a:cs typeface="Calibri"/>
              </a:rPr>
              <a:t>ech</a:t>
            </a:r>
            <a:r>
              <a:rPr sz="1400" spc="-5" dirty="0">
                <a:latin typeface="Calibri"/>
                <a:cs typeface="Calibri"/>
              </a:rPr>
              <a:t> Park, </a:t>
            </a:r>
            <a:r>
              <a:rPr sz="1400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America</a:t>
            </a:r>
            <a:r>
              <a:rPr sz="1400" spc="-35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House,</a:t>
            </a:r>
            <a:r>
              <a:rPr sz="1400" spc="-35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Promenada, </a:t>
            </a:r>
            <a:r>
              <a:rPr sz="1400" spc="-305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Pipera</a:t>
            </a:r>
            <a:r>
              <a:rPr sz="1400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Plaza,</a:t>
            </a:r>
            <a:r>
              <a:rPr sz="1400" dirty="0">
                <a:latin typeface="Calibri"/>
                <a:cs typeface="Calibri"/>
              </a:rPr>
              <a:t> </a:t>
            </a:r>
            <a:r>
              <a:rPr sz="1400" spc="-15" dirty="0">
                <a:latin typeface="Calibri"/>
                <a:cs typeface="Calibri"/>
              </a:rPr>
              <a:t>Veranda,</a:t>
            </a:r>
            <a:r>
              <a:rPr sz="1400" spc="10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Eroii </a:t>
            </a:r>
            <a:r>
              <a:rPr sz="1400" spc="-5" dirty="0">
                <a:latin typeface="Calibri"/>
                <a:cs typeface="Calibri"/>
              </a:rPr>
              <a:t> Revoluției, Titan Park, Expo </a:t>
            </a:r>
            <a:r>
              <a:rPr sz="1400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Park,</a:t>
            </a:r>
            <a:r>
              <a:rPr sz="1400" spc="-15" dirty="0">
                <a:latin typeface="Calibri"/>
                <a:cs typeface="Calibri"/>
              </a:rPr>
              <a:t> </a:t>
            </a:r>
            <a:r>
              <a:rPr lang="en-US" sz="1400" spc="-15" dirty="0" err="1">
                <a:latin typeface="Calibri"/>
                <a:cs typeface="Calibri"/>
              </a:rPr>
              <a:t>Jiului</a:t>
            </a:r>
            <a:r>
              <a:rPr lang="en-US" sz="1400" spc="-15" dirty="0">
                <a:latin typeface="Calibri"/>
                <a:cs typeface="Calibri"/>
              </a:rPr>
              <a:t>, </a:t>
            </a:r>
            <a:r>
              <a:rPr sz="1400" spc="-10" dirty="0">
                <a:latin typeface="Calibri"/>
                <a:cs typeface="Calibri"/>
              </a:rPr>
              <a:t>Oregon</a:t>
            </a:r>
            <a:r>
              <a:rPr sz="1400" spc="-5" dirty="0">
                <a:latin typeface="Calibri"/>
                <a:cs typeface="Calibri"/>
              </a:rPr>
              <a:t> Park</a:t>
            </a:r>
            <a:r>
              <a:rPr lang="en-GB" sz="1400" spc="-5" dirty="0">
                <a:latin typeface="Calibri"/>
                <a:cs typeface="Calibri"/>
              </a:rPr>
              <a:t>, Campus 6, Sema Park</a:t>
            </a:r>
            <a:endParaRPr lang="en-US" sz="1400" spc="-5" dirty="0">
              <a:latin typeface="Calibri"/>
              <a:cs typeface="Calibri"/>
            </a:endParaRPr>
          </a:p>
          <a:p>
            <a:pPr marL="34925" marR="26670">
              <a:lnSpc>
                <a:spcPct val="100000"/>
              </a:lnSpc>
              <a:spcBef>
                <a:spcPts val="5"/>
              </a:spcBef>
            </a:pPr>
            <a:r>
              <a:rPr lang="en-US" sz="1400" b="1" i="1" spc="-5" dirty="0">
                <a:latin typeface="Calibri"/>
                <a:cs typeface="Calibri"/>
              </a:rPr>
              <a:t>Brasov</a:t>
            </a:r>
            <a:r>
              <a:rPr lang="en-US" sz="1400" b="1" spc="-5" dirty="0">
                <a:latin typeface="Calibri"/>
                <a:cs typeface="Calibri"/>
              </a:rPr>
              <a:t>: </a:t>
            </a:r>
            <a:r>
              <a:rPr lang="en-US" sz="1400" spc="-5" dirty="0">
                <a:latin typeface="Calibri"/>
                <a:cs typeface="Calibri"/>
              </a:rPr>
              <a:t>Afi Mall</a:t>
            </a:r>
            <a:endParaRPr lang="en-US" sz="1400" dirty="0">
              <a:latin typeface="Calibri"/>
              <a:cs typeface="Calibri"/>
            </a:endParaRPr>
          </a:p>
          <a:p>
            <a:pPr marL="34925" marR="26670">
              <a:lnSpc>
                <a:spcPct val="100000"/>
              </a:lnSpc>
              <a:spcBef>
                <a:spcPts val="5"/>
              </a:spcBef>
            </a:pPr>
            <a:r>
              <a:rPr sz="1400" b="1" i="1" spc="-5" dirty="0" err="1">
                <a:latin typeface="Calibri"/>
                <a:cs typeface="Calibri"/>
              </a:rPr>
              <a:t>Ploiești</a:t>
            </a:r>
            <a:endParaRPr lang="en-GB" sz="1400" b="1" i="1" spc="-5" dirty="0">
              <a:latin typeface="Calibri"/>
              <a:cs typeface="Calibri"/>
            </a:endParaRPr>
          </a:p>
          <a:p>
            <a:pPr marL="34925" marR="26670">
              <a:lnSpc>
                <a:spcPct val="100000"/>
              </a:lnSpc>
              <a:spcBef>
                <a:spcPts val="5"/>
              </a:spcBef>
            </a:pPr>
            <a:endParaRPr sz="1400" b="1" dirty="0">
              <a:latin typeface="Calibri"/>
              <a:cs typeface="Calibri"/>
            </a:endParaRPr>
          </a:p>
          <a:p>
            <a:pPr marL="635" algn="ctr">
              <a:lnSpc>
                <a:spcPct val="100000"/>
              </a:lnSpc>
            </a:pPr>
            <a:endParaRPr lang="en-GB" sz="1400" spc="-5" dirty="0">
              <a:latin typeface="Calibri"/>
              <a:cs typeface="Calibri"/>
            </a:endParaRPr>
          </a:p>
          <a:p>
            <a:pPr marL="635" algn="ctr">
              <a:lnSpc>
                <a:spcPct val="100000"/>
              </a:lnSpc>
            </a:pPr>
            <a:endParaRPr sz="1400" dirty="0">
              <a:latin typeface="Calibri"/>
              <a:cs typeface="Calibri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10329431" y="5973571"/>
            <a:ext cx="127762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spc="-5" dirty="0">
                <a:latin typeface="Calibri"/>
                <a:cs typeface="Calibri"/>
              </a:rPr>
              <a:t>2</a:t>
            </a:r>
            <a:r>
              <a:rPr lang="en-US" sz="2400" b="1" spc="-5" dirty="0">
                <a:latin typeface="Calibri"/>
                <a:cs typeface="Calibri"/>
              </a:rPr>
              <a:t>1 </a:t>
            </a:r>
            <a:r>
              <a:rPr sz="2400" b="1" spc="-5" dirty="0" err="1">
                <a:latin typeface="Calibri"/>
                <a:cs typeface="Calibri"/>
              </a:rPr>
              <a:t>cluburi</a:t>
            </a:r>
            <a:endParaRPr sz="2400" dirty="0">
              <a:latin typeface="Calibri"/>
              <a:cs typeface="Calibri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2546604" y="2699004"/>
            <a:ext cx="2307717" cy="3692678"/>
          </a:xfrm>
          <a:prstGeom prst="rect">
            <a:avLst/>
          </a:prstGeom>
          <a:solidFill>
            <a:srgbClr val="D9D9D9"/>
          </a:solidFill>
        </p:spPr>
        <p:txBody>
          <a:bodyPr vert="horz" wrap="square" lIns="0" tIns="17145" rIns="0" bIns="0" rtlCol="0">
            <a:spAutoFit/>
          </a:bodyPr>
          <a:lstStyle/>
          <a:p>
            <a:pPr marR="17145" algn="ctr">
              <a:lnSpc>
                <a:spcPct val="100000"/>
              </a:lnSpc>
              <a:spcBef>
                <a:spcPts val="135"/>
              </a:spcBef>
            </a:pPr>
            <a:r>
              <a:rPr sz="4000" b="1" spc="-50" dirty="0">
                <a:latin typeface="Calibri"/>
                <a:cs typeface="Calibri"/>
              </a:rPr>
              <a:t>PLATINUM</a:t>
            </a:r>
            <a:endParaRPr sz="4000" dirty="0">
              <a:latin typeface="Calibri"/>
              <a:cs typeface="Calibri"/>
            </a:endParaRPr>
          </a:p>
          <a:p>
            <a:pPr algn="ctr">
              <a:lnSpc>
                <a:spcPct val="100000"/>
              </a:lnSpc>
              <a:spcBef>
                <a:spcPts val="3495"/>
              </a:spcBef>
            </a:pPr>
            <a:r>
              <a:rPr sz="1400" b="1" i="1" spc="-5" dirty="0" err="1">
                <a:latin typeface="Calibri"/>
                <a:cs typeface="Calibri"/>
              </a:rPr>
              <a:t>București</a:t>
            </a:r>
            <a:r>
              <a:rPr sz="1400" b="1" i="1" spc="-5" dirty="0">
                <a:latin typeface="Calibri"/>
                <a:cs typeface="Calibri"/>
              </a:rPr>
              <a:t>:</a:t>
            </a:r>
            <a:endParaRPr lang="en-GB" sz="1400" b="1" i="1" spc="-5" dirty="0">
              <a:latin typeface="Calibri"/>
              <a:cs typeface="Calibri"/>
            </a:endParaRPr>
          </a:p>
          <a:p>
            <a:pPr algn="ctr">
              <a:lnSpc>
                <a:spcPct val="100000"/>
              </a:lnSpc>
              <a:spcBef>
                <a:spcPts val="3495"/>
              </a:spcBef>
            </a:pPr>
            <a:r>
              <a:rPr sz="1400" i="1" spc="-30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Downtown</a:t>
            </a:r>
            <a:endParaRPr sz="1400" dirty="0">
              <a:latin typeface="Calibri"/>
              <a:cs typeface="Calibri"/>
            </a:endParaRPr>
          </a:p>
          <a:p>
            <a:pPr algn="ctr">
              <a:lnSpc>
                <a:spcPct val="100000"/>
              </a:lnSpc>
            </a:pPr>
            <a:r>
              <a:rPr sz="1400" spc="-5" dirty="0">
                <a:latin typeface="Calibri"/>
                <a:cs typeface="Calibri"/>
              </a:rPr>
              <a:t>Atlantis</a:t>
            </a:r>
            <a:endParaRPr lang="ro-RO" sz="1400" spc="-5" dirty="0">
              <a:latin typeface="Calibri"/>
              <a:cs typeface="Calibri"/>
            </a:endParaRPr>
          </a:p>
          <a:p>
            <a:pPr algn="ctr">
              <a:lnSpc>
                <a:spcPct val="100000"/>
              </a:lnSpc>
            </a:pPr>
            <a:r>
              <a:rPr lang="en-GB" sz="1400" spc="-15" dirty="0">
                <a:latin typeface="Calibri"/>
                <a:cs typeface="Calibri"/>
              </a:rPr>
              <a:t>Marriott - At</a:t>
            </a:r>
            <a:r>
              <a:rPr sz="1400" spc="-15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The</a:t>
            </a:r>
            <a:r>
              <a:rPr sz="1400" spc="-25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Grand</a:t>
            </a:r>
            <a:endParaRPr sz="1400" dirty="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1400" dirty="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lang="ro-RO" sz="1400" dirty="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1400" dirty="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1850" dirty="0">
              <a:latin typeface="Calibri"/>
              <a:cs typeface="Calibri"/>
            </a:endParaRPr>
          </a:p>
          <a:p>
            <a:pPr marL="635" algn="ctr">
              <a:lnSpc>
                <a:spcPct val="100000"/>
              </a:lnSpc>
            </a:pPr>
            <a:r>
              <a:rPr sz="2400" b="1" dirty="0">
                <a:latin typeface="Calibri"/>
                <a:cs typeface="Calibri"/>
              </a:rPr>
              <a:t>3</a:t>
            </a:r>
            <a:r>
              <a:rPr sz="2400" b="1" spc="-50" dirty="0">
                <a:latin typeface="Calibri"/>
                <a:cs typeface="Calibri"/>
              </a:rPr>
              <a:t> </a:t>
            </a:r>
            <a:r>
              <a:rPr sz="2400" b="1" spc="-5" dirty="0">
                <a:latin typeface="Calibri"/>
                <a:cs typeface="Calibri"/>
              </a:rPr>
              <a:t>cluburi</a:t>
            </a:r>
            <a:endParaRPr sz="2400" dirty="0">
              <a:latin typeface="Calibri"/>
              <a:cs typeface="Calibri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149352" y="2695955"/>
            <a:ext cx="2301240" cy="3661259"/>
          </a:xfrm>
          <a:prstGeom prst="rect">
            <a:avLst/>
          </a:prstGeom>
          <a:solidFill>
            <a:srgbClr val="000000"/>
          </a:solidFill>
        </p:spPr>
        <p:txBody>
          <a:bodyPr vert="horz" wrap="square" lIns="0" tIns="3683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290"/>
              </a:spcBef>
            </a:pPr>
            <a:r>
              <a:rPr sz="4000" b="1" spc="-5" dirty="0">
                <a:solidFill>
                  <a:srgbClr val="FFFFFF"/>
                </a:solidFill>
                <a:latin typeface="Calibri"/>
                <a:cs typeface="Calibri"/>
              </a:rPr>
              <a:t>W</a:t>
            </a:r>
            <a:endParaRPr sz="4000" dirty="0">
              <a:latin typeface="Calibri"/>
              <a:cs typeface="Calibri"/>
            </a:endParaRPr>
          </a:p>
          <a:p>
            <a:pPr algn="ctr">
              <a:lnSpc>
                <a:spcPct val="100000"/>
              </a:lnSpc>
              <a:spcBef>
                <a:spcPts val="3344"/>
              </a:spcBef>
            </a:pPr>
            <a:r>
              <a:rPr sz="1400" b="1" i="1" spc="-5" dirty="0">
                <a:solidFill>
                  <a:srgbClr val="FFFFFF"/>
                </a:solidFill>
                <a:latin typeface="Calibri"/>
                <a:cs typeface="Calibri"/>
              </a:rPr>
              <a:t>București:</a:t>
            </a:r>
            <a:r>
              <a:rPr sz="1400" b="1" i="1" spc="-1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400" b="1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endParaRPr lang="en-GB" sz="1400" b="1" spc="10" dirty="0">
              <a:solidFill>
                <a:srgbClr val="FFFFFF"/>
              </a:solidFill>
              <a:latin typeface="Calibri"/>
              <a:cs typeface="Calibri"/>
            </a:endParaRPr>
          </a:p>
          <a:p>
            <a:pPr algn="ctr">
              <a:lnSpc>
                <a:spcPct val="100000"/>
              </a:lnSpc>
              <a:spcBef>
                <a:spcPts val="3344"/>
              </a:spcBef>
            </a:pPr>
            <a:r>
              <a:rPr sz="1400" spc="-5" dirty="0">
                <a:solidFill>
                  <a:srgbClr val="FFFFFF"/>
                </a:solidFill>
                <a:latin typeface="Calibri"/>
                <a:cs typeface="Calibri"/>
              </a:rPr>
              <a:t>Charles</a:t>
            </a:r>
            <a:endParaRPr sz="1400" dirty="0">
              <a:latin typeface="Calibri"/>
              <a:cs typeface="Calibri"/>
            </a:endParaRPr>
          </a:p>
          <a:p>
            <a:pPr algn="ctr">
              <a:lnSpc>
                <a:spcPct val="100000"/>
              </a:lnSpc>
            </a:pPr>
            <a:r>
              <a:rPr sz="1400" spc="-5" dirty="0">
                <a:solidFill>
                  <a:srgbClr val="FFFFFF"/>
                </a:solidFill>
                <a:latin typeface="Calibri"/>
                <a:cs typeface="Calibri"/>
              </a:rPr>
              <a:t>de</a:t>
            </a:r>
            <a:r>
              <a:rPr sz="1400" spc="-4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FFFFFF"/>
                </a:solidFill>
                <a:latin typeface="Calibri"/>
                <a:cs typeface="Calibri"/>
              </a:rPr>
              <a:t>Gaulle</a:t>
            </a:r>
            <a:endParaRPr sz="1400" dirty="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1400" dirty="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1400" dirty="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1400" dirty="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1400" dirty="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850" dirty="0">
              <a:latin typeface="Calibri"/>
              <a:cs typeface="Calibri"/>
            </a:endParaRPr>
          </a:p>
          <a:p>
            <a:pPr marL="635" algn="ctr">
              <a:lnSpc>
                <a:spcPct val="100000"/>
              </a:lnSpc>
            </a:pPr>
            <a:r>
              <a:rPr lang="en-US" sz="2400" b="1" dirty="0">
                <a:solidFill>
                  <a:srgbClr val="FFFFFF"/>
                </a:solidFill>
                <a:latin typeface="Calibri"/>
                <a:cs typeface="Calibri"/>
              </a:rPr>
              <a:t>1 </a:t>
            </a:r>
            <a:r>
              <a:rPr sz="2400" b="1" spc="-5" dirty="0">
                <a:solidFill>
                  <a:srgbClr val="FFFFFF"/>
                </a:solidFill>
                <a:latin typeface="Calibri"/>
                <a:cs typeface="Calibri"/>
              </a:rPr>
              <a:t>club</a:t>
            </a:r>
            <a:endParaRPr sz="2400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4471773-AB1D-7E4D-015C-9CB3694BD97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F8AA80CB-7AEA-ABE9-B9BC-8F7E5F0AD873}"/>
              </a:ext>
            </a:extLst>
          </p:cNvPr>
          <p:cNvSpPr/>
          <p:nvPr/>
        </p:nvSpPr>
        <p:spPr>
          <a:xfrm>
            <a:off x="381000" y="68496"/>
            <a:ext cx="11658600" cy="12650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endParaRPr lang="en-GB" sz="16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0" lvl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endParaRPr lang="en-US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r>
              <a:rPr lang="en-US" sz="28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en-US" sz="1600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1135DBA-EA6A-8A1D-F229-9F4A96837EA2}"/>
              </a:ext>
            </a:extLst>
          </p:cNvPr>
          <p:cNvSpPr txBox="1"/>
          <p:nvPr/>
        </p:nvSpPr>
        <p:spPr>
          <a:xfrm>
            <a:off x="6477000" y="6324600"/>
            <a:ext cx="6094476" cy="66441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sz="1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r>
              <a:rPr lang="en-GB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SUPORT: </a:t>
            </a:r>
            <a:r>
              <a:rPr lang="en-GB" b="1" dirty="0"/>
              <a:t>worldclass@snppc.ro</a:t>
            </a:r>
            <a:endParaRPr lang="ro-RO" b="1" dirty="0"/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endParaRPr lang="en-US" sz="1100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726BB17-695C-F8D7-8463-36C57B31BBCE}"/>
              </a:ext>
            </a:extLst>
          </p:cNvPr>
          <p:cNvSpPr txBox="1"/>
          <p:nvPr/>
        </p:nvSpPr>
        <p:spPr>
          <a:xfrm>
            <a:off x="914400" y="838200"/>
            <a:ext cx="8991600" cy="80021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en-GB" sz="2800" b="1" dirty="0"/>
              <a:t>PA</a:t>
            </a:r>
            <a:r>
              <a:rPr lang="ro-RO" sz="2800" b="1" dirty="0"/>
              <a:t>Ș</a:t>
            </a:r>
            <a:r>
              <a:rPr lang="en-GB" sz="2800" b="1" dirty="0"/>
              <a:t>I PENTRU </a:t>
            </a:r>
            <a:r>
              <a:rPr lang="ro-RO" sz="2800" b="1" dirty="0"/>
              <a:t>Î</a:t>
            </a:r>
            <a:r>
              <a:rPr lang="en-GB" sz="2800" b="1" dirty="0"/>
              <a:t>NREGISTRARE:</a:t>
            </a:r>
          </a:p>
          <a:p>
            <a:pPr>
              <a:buNone/>
            </a:pPr>
            <a:endParaRPr lang="en-GB" dirty="0"/>
          </a:p>
        </p:txBody>
      </p:sp>
      <p:sp>
        <p:nvSpPr>
          <p:cNvPr id="3" name="CasetăText 2">
            <a:extLst>
              <a:ext uri="{FF2B5EF4-FFF2-40B4-BE49-F238E27FC236}">
                <a16:creationId xmlns:a16="http://schemas.microsoft.com/office/drawing/2014/main" id="{76622080-4D6C-FCB1-B232-F81C6DFF2993}"/>
              </a:ext>
            </a:extLst>
          </p:cNvPr>
          <p:cNvSpPr txBox="1"/>
          <p:nvPr/>
        </p:nvSpPr>
        <p:spPr>
          <a:xfrm>
            <a:off x="914400" y="2667000"/>
            <a:ext cx="67056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buNone/>
            </a:pPr>
            <a:r>
              <a:rPr lang="ro-RO" sz="2400" dirty="0"/>
              <a:t>	Î</a:t>
            </a:r>
            <a:r>
              <a:rPr lang="en-GB" sz="2400" dirty="0" err="1"/>
              <a:t>nregistrarea</a:t>
            </a:r>
            <a:r>
              <a:rPr lang="en-GB" sz="2400" dirty="0"/>
              <a:t> se face </a:t>
            </a:r>
            <a:r>
              <a:rPr lang="en-GB" sz="2400" dirty="0" err="1"/>
              <a:t>prin</a:t>
            </a:r>
            <a:r>
              <a:rPr lang="en-GB" sz="2400" dirty="0"/>
              <a:t> </a:t>
            </a:r>
            <a:r>
              <a:rPr lang="en-GB" sz="2400" dirty="0" err="1"/>
              <a:t>transmiterea</a:t>
            </a:r>
            <a:r>
              <a:rPr lang="en-GB" sz="2400" dirty="0"/>
              <a:t> </a:t>
            </a:r>
            <a:r>
              <a:rPr lang="en-GB" sz="2400" dirty="0" err="1"/>
              <a:t>datelor</a:t>
            </a:r>
            <a:r>
              <a:rPr lang="en-GB" sz="2400" dirty="0"/>
              <a:t> la </a:t>
            </a:r>
            <a:r>
              <a:rPr lang="en-GB" sz="2400" dirty="0" err="1"/>
              <a:t>adresa</a:t>
            </a:r>
            <a:r>
              <a:rPr lang="en-GB" sz="2400" dirty="0"/>
              <a:t> de email worldclass@snppc.ro (</a:t>
            </a:r>
            <a:r>
              <a:rPr lang="en-GB" sz="2400" dirty="0" err="1"/>
              <a:t>nume</a:t>
            </a:r>
            <a:r>
              <a:rPr lang="en-GB" sz="2400" dirty="0"/>
              <a:t> </a:t>
            </a:r>
            <a:r>
              <a:rPr lang="ro-RO" sz="2400" dirty="0"/>
              <a:t>și </a:t>
            </a:r>
            <a:r>
              <a:rPr lang="en-GB" sz="2400" dirty="0" err="1"/>
              <a:t>prenume</a:t>
            </a:r>
            <a:r>
              <a:rPr lang="en-GB" sz="2400" dirty="0"/>
              <a:t>, </a:t>
            </a:r>
            <a:r>
              <a:rPr lang="en-GB" sz="2400" dirty="0" err="1"/>
              <a:t>num</a:t>
            </a:r>
            <a:r>
              <a:rPr lang="ro-RO" sz="2400" dirty="0"/>
              <a:t>ă</a:t>
            </a:r>
            <a:r>
              <a:rPr lang="en-GB" sz="2400" dirty="0"/>
              <a:t>r de </a:t>
            </a:r>
            <a:r>
              <a:rPr lang="en-GB" sz="2400" dirty="0" err="1"/>
              <a:t>telefon</a:t>
            </a:r>
            <a:r>
              <a:rPr lang="en-GB" sz="2400" dirty="0"/>
              <a:t>, </a:t>
            </a:r>
            <a:r>
              <a:rPr lang="en-GB" sz="2400" dirty="0" err="1"/>
              <a:t>adresa</a:t>
            </a:r>
            <a:r>
              <a:rPr lang="en-GB" sz="2400" dirty="0"/>
              <a:t> de mail, data de </a:t>
            </a:r>
            <a:r>
              <a:rPr lang="en-GB" sz="2400" dirty="0" err="1"/>
              <a:t>na</a:t>
            </a:r>
            <a:r>
              <a:rPr lang="ro-RO" sz="2400" dirty="0"/>
              <a:t>ș</a:t>
            </a:r>
            <a:r>
              <a:rPr lang="en-GB" sz="2400" dirty="0" err="1"/>
              <a:t>tere</a:t>
            </a:r>
            <a:r>
              <a:rPr lang="en-GB" sz="2400" dirty="0"/>
              <a:t>, </a:t>
            </a:r>
            <a:r>
              <a:rPr lang="en-GB" sz="2400" dirty="0" err="1"/>
              <a:t>copie</a:t>
            </a:r>
            <a:r>
              <a:rPr lang="en-GB" sz="2400" dirty="0"/>
              <a:t> </a:t>
            </a:r>
            <a:r>
              <a:rPr lang="en-GB" sz="2400" dirty="0" err="1"/>
              <a:t>flutura</a:t>
            </a:r>
            <a:r>
              <a:rPr lang="ro-RO" sz="2400" dirty="0"/>
              <a:t>ș</a:t>
            </a:r>
            <a:r>
              <a:rPr lang="en-GB" sz="2400" dirty="0"/>
              <a:t> </a:t>
            </a:r>
            <a:r>
              <a:rPr lang="en-GB" sz="2400" dirty="0" err="1"/>
              <a:t>salariu</a:t>
            </a:r>
            <a:r>
              <a:rPr lang="en-GB" sz="2400" dirty="0"/>
              <a:t> </a:t>
            </a:r>
            <a:r>
              <a:rPr lang="en-GB" sz="2400" dirty="0" err="1"/>
              <a:t>sau</a:t>
            </a:r>
            <a:r>
              <a:rPr lang="en-GB" sz="2400" dirty="0"/>
              <a:t> card </a:t>
            </a:r>
            <a:r>
              <a:rPr lang="en-GB" sz="2400" dirty="0" err="1"/>
              <a:t>membru</a:t>
            </a:r>
            <a:r>
              <a:rPr lang="en-GB" sz="2400" dirty="0"/>
              <a:t> SNPPC </a:t>
            </a:r>
            <a:r>
              <a:rPr lang="en-GB" sz="2400" dirty="0" err="1"/>
              <a:t>vizat</a:t>
            </a:r>
            <a:r>
              <a:rPr lang="en-GB" sz="2400" dirty="0"/>
              <a:t> la zi pentru </a:t>
            </a:r>
            <a:r>
              <a:rPr lang="ro-RO" sz="2400" dirty="0"/>
              <a:t>a</a:t>
            </a:r>
            <a:r>
              <a:rPr lang="en-GB" sz="2400" dirty="0"/>
              <a:t> </a:t>
            </a:r>
            <a:r>
              <a:rPr lang="en-GB" sz="2400" dirty="0" err="1"/>
              <a:t>atesta</a:t>
            </a:r>
            <a:r>
              <a:rPr lang="en-GB" sz="2400" dirty="0"/>
              <a:t> </a:t>
            </a:r>
            <a:r>
              <a:rPr lang="en-GB" sz="2400" dirty="0" err="1"/>
              <a:t>calitatea</a:t>
            </a:r>
            <a:r>
              <a:rPr lang="en-GB" sz="2400" dirty="0"/>
              <a:t> de </a:t>
            </a:r>
            <a:r>
              <a:rPr lang="en-GB" sz="2400" dirty="0" err="1"/>
              <a:t>membru</a:t>
            </a:r>
            <a:r>
              <a:rPr lang="en-GB" sz="2400" dirty="0"/>
              <a:t> la zi)</a:t>
            </a:r>
            <a:r>
              <a:rPr lang="ro-RO" sz="2400" dirty="0"/>
              <a:t>.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9143909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22565</TotalTime>
  <Words>427</Words>
  <Application>Microsoft Office PowerPoint</Application>
  <PresentationFormat>Widescreen</PresentationFormat>
  <Paragraphs>113</Paragraphs>
  <Slides>5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Aptos</vt:lpstr>
      <vt:lpstr>Arial</vt:lpstr>
      <vt:lpstr>Calibri</vt:lpstr>
      <vt:lpstr>Open Sans</vt:lpstr>
      <vt:lpstr>Office Theme</vt:lpstr>
      <vt:lpstr>WORLD CLASS  </vt:lpstr>
      <vt:lpstr>PowerPoint Presentation</vt:lpstr>
      <vt:lpstr>ABONAMENTE PREPAID 12 LUNI  CAMPANIE VALABILA IN PERIOADA 15-31 IANUARIE</vt:lpstr>
      <vt:lpstr>World Class network - 47 clubs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#BeHealthy Campaign September – March 2019</dc:title>
  <dc:creator>Oana Vlad</dc:creator>
  <cp:lastModifiedBy>Marius Ionescu</cp:lastModifiedBy>
  <cp:revision>145</cp:revision>
  <cp:lastPrinted>2026-01-16T11:10:07Z</cp:lastPrinted>
  <dcterms:created xsi:type="dcterms:W3CDTF">2022-03-25T13:14:26Z</dcterms:created>
  <dcterms:modified xsi:type="dcterms:W3CDTF">2026-01-28T06:10:45Z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2020-02-25T00:00:00Z</vt:filetime>
  </property>
  <property fmtid="{D5CDD505-2E9C-101B-9397-08002B2CF9AE}" pid="3" name="Creator">
    <vt:lpwstr>Microsoft® PowerPoint® 2016</vt:lpwstr>
  </property>
  <property fmtid="{D5CDD505-2E9C-101B-9397-08002B2CF9AE}" pid="4" name="LastSaved">
    <vt:filetime>2022-03-25T00:00:00Z</vt:filetime>
  </property>
</Properties>
</file>