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7"/>
  </p:handoutMasterIdLst>
  <p:sldIdLst>
    <p:sldId id="299" r:id="rId2"/>
    <p:sldId id="300" r:id="rId3"/>
    <p:sldId id="303" r:id="rId4"/>
    <p:sldId id="287" r:id="rId5"/>
    <p:sldId id="30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5082"/>
    <a:srgbClr val="13AF96"/>
    <a:srgbClr val="24B6E7"/>
    <a:srgbClr val="3D57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950" autoAdjust="0"/>
  </p:normalViewPr>
  <p:slideViewPr>
    <p:cSldViewPr snapToGrid="0">
      <p:cViewPr varScale="1">
        <p:scale>
          <a:sx n="96" d="100"/>
          <a:sy n="96" d="100"/>
        </p:scale>
        <p:origin x="51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1546DA-23A2-4C2F-8891-DAB50852288A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CD0F39-5385-43E6-AE21-6A51A9FD3E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7846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6520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A9B2-DFFC-4A4A-8E66-3FDC3DC2908F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76B59-E607-4BAA-87EC-E357D36D8B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010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A9B2-DFFC-4A4A-8E66-3FDC3DC2908F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76B59-E607-4BAA-87EC-E357D36D8B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701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A9B2-DFFC-4A4A-8E66-3FDC3DC2908F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76B59-E607-4BAA-87EC-E357D36D8B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835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A9B2-DFFC-4A4A-8E66-3FDC3DC2908F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76B59-E607-4BAA-87EC-E357D36D8B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060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A9B2-DFFC-4A4A-8E66-3FDC3DC2908F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76B59-E607-4BAA-87EC-E357D36D8B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883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A9B2-DFFC-4A4A-8E66-3FDC3DC2908F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76B59-E607-4BAA-87EC-E357D36D8B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2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A9B2-DFFC-4A4A-8E66-3FDC3DC2908F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76B59-E607-4BAA-87EC-E357D36D8B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269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9326479" y="6538769"/>
            <a:ext cx="245291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0" dirty="0">
                <a:solidFill>
                  <a:srgbClr val="3D5768"/>
                </a:solidFill>
              </a:rPr>
              <a:t>Call center: 021.9646 | www.medlife.ro |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3271" y="210231"/>
            <a:ext cx="1881644" cy="23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034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A9B2-DFFC-4A4A-8E66-3FDC3DC2908F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76B59-E607-4BAA-87EC-E357D36D8B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33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A9B2-DFFC-4A4A-8E66-3FDC3DC2908F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76B59-E607-4BAA-87EC-E357D36D8B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470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5A9B2-DFFC-4A4A-8E66-3FDC3DC2908F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76B59-E607-4BAA-87EC-E357D36D8B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347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collection@medlife.ro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5.jpe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950" y="0"/>
            <a:ext cx="814705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422" y="901148"/>
            <a:ext cx="943481" cy="50469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0384" y="6336565"/>
            <a:ext cx="2333704" cy="2901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751144" y="1090790"/>
            <a:ext cx="4440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3D5768"/>
                </a:solidFill>
              </a:rPr>
              <a:t>Procedur</a:t>
            </a:r>
            <a:r>
              <a:rPr lang="ro-RO" sz="2800" b="1" dirty="0">
                <a:solidFill>
                  <a:srgbClr val="3D5768"/>
                </a:solidFill>
              </a:rPr>
              <a:t>ă</a:t>
            </a:r>
            <a:r>
              <a:rPr lang="en-US" sz="2800" b="1" dirty="0">
                <a:solidFill>
                  <a:srgbClr val="3D5768"/>
                </a:solidFill>
              </a:rPr>
              <a:t> de </a:t>
            </a:r>
            <a:r>
              <a:rPr lang="en-US" sz="2800" b="1" dirty="0" err="1">
                <a:solidFill>
                  <a:srgbClr val="3D5768"/>
                </a:solidFill>
              </a:rPr>
              <a:t>arondare</a:t>
            </a:r>
            <a:r>
              <a:rPr lang="en-US" sz="2800" b="1" dirty="0">
                <a:solidFill>
                  <a:srgbClr val="3D5768"/>
                </a:solidFill>
              </a:rPr>
              <a:t> a </a:t>
            </a:r>
            <a:r>
              <a:rPr lang="en-US" sz="2800" b="1" dirty="0" err="1">
                <a:solidFill>
                  <a:srgbClr val="3D5768"/>
                </a:solidFill>
              </a:rPr>
              <a:t>membrilor</a:t>
            </a:r>
            <a:r>
              <a:rPr lang="en-US" sz="2800" b="1">
                <a:solidFill>
                  <a:srgbClr val="3D5768"/>
                </a:solidFill>
              </a:rPr>
              <a:t>  </a:t>
            </a:r>
            <a:r>
              <a:rPr lang="en-US" sz="2800" b="1" dirty="0">
                <a:solidFill>
                  <a:srgbClr val="3D5768"/>
                </a:solidFill>
              </a:rPr>
              <a:t>SNPPC</a:t>
            </a:r>
            <a:r>
              <a:rPr lang="ro-RO" sz="2800" b="1" dirty="0">
                <a:solidFill>
                  <a:srgbClr val="3D5768"/>
                </a:solidFill>
              </a:rPr>
              <a:t>		 </a:t>
            </a:r>
            <a:endParaRPr lang="en-US" sz="2800" b="1" dirty="0">
              <a:solidFill>
                <a:srgbClr val="3D57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817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87"/>
          <a:stretch/>
        </p:blipFill>
        <p:spPr>
          <a:xfrm>
            <a:off x="0" y="0"/>
            <a:ext cx="931627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57668" y="2361697"/>
            <a:ext cx="671628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endParaRPr lang="ro-RO" sz="1400" noProof="1"/>
          </a:p>
          <a:p>
            <a:pPr algn="just"/>
            <a:endParaRPr lang="en-US" sz="1400" noProof="1"/>
          </a:p>
          <a:p>
            <a:pPr algn="just"/>
            <a:r>
              <a:rPr lang="ro-RO" sz="1600" noProof="1"/>
              <a:t>În calitate de </a:t>
            </a:r>
            <a:r>
              <a:rPr lang="en-US" sz="1600" noProof="1"/>
              <a:t>membru al SNPPC</a:t>
            </a:r>
            <a:r>
              <a:rPr lang="ro-RO" sz="1600" noProof="1"/>
              <a:t>, puteți opta pentru</a:t>
            </a:r>
            <a:r>
              <a:rPr lang="en-US" sz="1600" noProof="1"/>
              <a:t> achizitia unui pachet de preventie si profilaxie Medlife in baza unei conventii individuale in care pot fi introdusi si</a:t>
            </a:r>
            <a:r>
              <a:rPr lang="ro-RO" sz="1600" noProof="1"/>
              <a:t> membri</a:t>
            </a:r>
            <a:r>
              <a:rPr lang="en-US" sz="1600" noProof="1"/>
              <a:t> </a:t>
            </a:r>
            <a:r>
              <a:rPr lang="ro-RO" sz="1600" noProof="1"/>
              <a:t>de familie (</a:t>
            </a:r>
            <a:r>
              <a:rPr lang="it-IT" sz="1600" dirty="0"/>
              <a:t>sotul/sotia, copii, parintii) cu varsta maxima de 65 ani</a:t>
            </a:r>
            <a:r>
              <a:rPr lang="en-US" sz="1600" noProof="1"/>
              <a:t>.</a:t>
            </a:r>
            <a:endParaRPr lang="ro-RO" sz="1600" noProof="1"/>
          </a:p>
          <a:p>
            <a:pPr algn="just"/>
            <a:endParaRPr lang="en-US" sz="1600" noProof="1"/>
          </a:p>
          <a:p>
            <a:pPr algn="just"/>
            <a:r>
              <a:rPr lang="en-US" sz="1600" noProof="1"/>
              <a:t>Durata contractului este de 12 luni, cu plata trimestriala (3 luni) in avans.</a:t>
            </a:r>
            <a:endParaRPr lang="en-US" sz="1600" dirty="0"/>
          </a:p>
          <a:p>
            <a:pPr marL="285750" lvl="0" indent="-285750" fontAlgn="base" hangingPunct="0">
              <a:buFontTx/>
              <a:buChar char="-"/>
            </a:pPr>
            <a:endParaRPr lang="ro-RO" sz="1600" dirty="0"/>
          </a:p>
          <a:p>
            <a:pPr marL="285750" lvl="0" indent="-285750" fontAlgn="base" hangingPunct="0">
              <a:buFontTx/>
              <a:buChar char="-"/>
            </a:pPr>
            <a:endParaRPr lang="en-US" sz="1600" dirty="0"/>
          </a:p>
          <a:p>
            <a:pPr marL="285750" lvl="0" indent="-285750" fontAlgn="base" hangingPunct="0">
              <a:buFontTx/>
              <a:buChar char="-"/>
            </a:pPr>
            <a:endParaRPr lang="ro-RO" sz="1400" dirty="0"/>
          </a:p>
          <a:p>
            <a:pPr marL="285750" lvl="0" indent="-285750" fontAlgn="base" hangingPunct="0">
              <a:buFontTx/>
              <a:buChar char="-"/>
            </a:pPr>
            <a:endParaRPr lang="ro-RO" sz="1400" dirty="0"/>
          </a:p>
          <a:p>
            <a:pPr lvl="0" fontAlgn="base" hangingPunct="0"/>
            <a:endParaRPr lang="en-US" sz="1400" dirty="0"/>
          </a:p>
          <a:p>
            <a:pPr lvl="0" fontAlgn="base" hangingPunct="0"/>
            <a:r>
              <a:rPr lang="ro-RO" sz="1400" dirty="0"/>
              <a:t> </a:t>
            </a:r>
            <a:endParaRPr lang="en-US" sz="1400" dirty="0"/>
          </a:p>
          <a:p>
            <a:pPr algn="just"/>
            <a:endParaRPr lang="ro-RO" sz="1400" b="1" noProof="1"/>
          </a:p>
          <a:p>
            <a:pPr lvl="0" algn="just"/>
            <a:endParaRPr lang="ro-RO" sz="1400" noProof="1"/>
          </a:p>
          <a:p>
            <a:r>
              <a:rPr lang="ro-RO" sz="1400" dirty="0"/>
              <a:t> 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6474044" y="1843163"/>
            <a:ext cx="4051495" cy="373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  <a:spcAft>
                <a:spcPts val="1800"/>
              </a:spcAft>
            </a:pPr>
            <a:r>
              <a:rPr lang="en-US" sz="3200" dirty="0" err="1">
                <a:solidFill>
                  <a:srgbClr val="3D5768"/>
                </a:solidFill>
              </a:rPr>
              <a:t>Contracte</a:t>
            </a:r>
            <a:r>
              <a:rPr lang="en-US" sz="3200" dirty="0">
                <a:solidFill>
                  <a:srgbClr val="3D5768"/>
                </a:solidFill>
              </a:rPr>
              <a:t> </a:t>
            </a:r>
            <a:r>
              <a:rPr lang="en-US" sz="3200" dirty="0" err="1">
                <a:solidFill>
                  <a:srgbClr val="3D5768"/>
                </a:solidFill>
              </a:rPr>
              <a:t>individuale</a:t>
            </a:r>
            <a:endParaRPr lang="en-US" sz="3200" dirty="0">
              <a:solidFill>
                <a:srgbClr val="3D5768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11734800" y="6507506"/>
            <a:ext cx="278296" cy="326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en-US" dirty="0">
                <a:solidFill>
                  <a:srgbClr val="3D5768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29384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87"/>
          <a:stretch/>
        </p:blipFill>
        <p:spPr>
          <a:xfrm>
            <a:off x="0" y="0"/>
            <a:ext cx="931627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22901" y="1126223"/>
            <a:ext cx="659019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o-RO" sz="1400" noProof="1"/>
              <a:t>1. Contractul individual pentru prestări servicii medicale se va completa de către fiecare </a:t>
            </a:r>
            <a:r>
              <a:rPr lang="en-US" sz="1400" noProof="1"/>
              <a:t>membru SNPPC</a:t>
            </a:r>
            <a:r>
              <a:rPr lang="ro-RO" sz="1400" noProof="1"/>
              <a:t> care dorește </a:t>
            </a:r>
            <a:r>
              <a:rPr lang="en-US" sz="1400" noProof="1"/>
              <a:t>achizitionarea pachetelor Medlife, pentru el si</a:t>
            </a:r>
            <a:r>
              <a:rPr lang="ro-RO" sz="1400" noProof="1"/>
              <a:t> membri de familie</a:t>
            </a:r>
            <a:r>
              <a:rPr lang="en-US" sz="1400" noProof="1"/>
              <a:t>. Draftul de contract se va solicita reprezentantului SNPPC sau se va descarca de pe platforma interna.</a:t>
            </a:r>
            <a:endParaRPr lang="ro-RO" sz="1400" b="1" noProof="1"/>
          </a:p>
          <a:p>
            <a:pPr lvl="0" algn="just"/>
            <a:r>
              <a:rPr lang="ro-RO" sz="1400" noProof="1"/>
              <a:t> </a:t>
            </a:r>
          </a:p>
          <a:p>
            <a:pPr lvl="0" algn="just"/>
            <a:r>
              <a:rPr lang="ro-RO" sz="1400" noProof="1"/>
              <a:t>2. Beneficiarul</a:t>
            </a:r>
            <a:r>
              <a:rPr lang="en-US" sz="1400" noProof="1"/>
              <a:t> va semna si</a:t>
            </a:r>
            <a:r>
              <a:rPr lang="ro-RO" sz="1400" noProof="1"/>
              <a:t> va trimite contractul în format </a:t>
            </a:r>
            <a:r>
              <a:rPr lang="en-US" sz="1400" noProof="1"/>
              <a:t>electronic in vederea activarii, ulterior fiind necesar a se transmite si in format fizic</a:t>
            </a:r>
            <a:r>
              <a:rPr lang="ro-RO" sz="1400" noProof="1"/>
              <a:t> (</a:t>
            </a:r>
            <a:r>
              <a:rPr lang="en-US" sz="1400" noProof="1"/>
              <a:t>doua exemplare</a:t>
            </a:r>
            <a:r>
              <a:rPr lang="ro-RO" sz="1400" noProof="1"/>
              <a:t>), în atenția persoanei dedicate </a:t>
            </a:r>
            <a:r>
              <a:rPr lang="en-US" sz="1400" noProof="1"/>
              <a:t>Medlife, dupa cum urmeaza:</a:t>
            </a:r>
            <a:r>
              <a:rPr lang="ro-RO" sz="1400" noProof="1"/>
              <a:t> </a:t>
            </a:r>
            <a:endParaRPr lang="en-US" sz="1400" noProof="1"/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o-RO" sz="1400" noProof="1"/>
              <a:t>Persoane de contact MEDLIFE Loredana Sandu Scutariu Account Manager ,  lscutariu@medlife.ro, 0735 300 858</a:t>
            </a:r>
          </a:p>
          <a:p>
            <a:pPr lvl="0" algn="just"/>
            <a:endParaRPr lang="ro-RO" sz="1400" noProof="1"/>
          </a:p>
          <a:p>
            <a:pPr lvl="0" algn="just"/>
            <a:r>
              <a:rPr lang="ro-RO" sz="1400" noProof="1"/>
              <a:t>3. Termenul limită lunar până la care se pot trimite contractele individuale este de </a:t>
            </a:r>
            <a:r>
              <a:rPr lang="en-US" sz="1400" noProof="1"/>
              <a:t>20</a:t>
            </a:r>
            <a:r>
              <a:rPr lang="ro-RO" sz="1400" noProof="1"/>
              <a:t> a</a:t>
            </a:r>
            <a:r>
              <a:rPr lang="en-US" sz="1400" noProof="1"/>
              <a:t>le</a:t>
            </a:r>
            <a:r>
              <a:rPr lang="ro-RO" sz="1400" noProof="1"/>
              <a:t> fiecărei luni pentru începere cu data de 1 a lunii următoare.</a:t>
            </a:r>
          </a:p>
          <a:p>
            <a:pPr algn="just"/>
            <a:r>
              <a:rPr lang="ro-RO" sz="1400" noProof="1"/>
              <a:t> </a:t>
            </a:r>
          </a:p>
          <a:p>
            <a:pPr lvl="0" algn="just"/>
            <a:r>
              <a:rPr lang="ro-RO" sz="1400" noProof="1"/>
              <a:t>4. </a:t>
            </a:r>
            <a:r>
              <a:rPr lang="en-US" sz="1400" noProof="1"/>
              <a:t>C</a:t>
            </a:r>
            <a:r>
              <a:rPr lang="ro-RO" sz="1400" noProof="1"/>
              <a:t>ontract</a:t>
            </a:r>
            <a:r>
              <a:rPr lang="en-US" sz="1400" noProof="1"/>
              <a:t>ul</a:t>
            </a:r>
            <a:r>
              <a:rPr lang="ro-RO" sz="1400" noProof="1"/>
              <a:t> </a:t>
            </a:r>
            <a:r>
              <a:rPr lang="en-US" sz="1400" noProof="1"/>
              <a:t>semnat electronic de catre titular </a:t>
            </a:r>
            <a:r>
              <a:rPr lang="ro-RO" sz="1400" noProof="1"/>
              <a:t>se v</a:t>
            </a:r>
            <a:r>
              <a:rPr lang="en-US" sz="1400" noProof="1"/>
              <a:t>a</a:t>
            </a:r>
            <a:r>
              <a:rPr lang="ro-RO" sz="1400" noProof="1"/>
              <a:t> implementa în sistemul  MedLife. Ulterior, se va emite factura </a:t>
            </a:r>
            <a:r>
              <a:rPr lang="en-US" sz="1400" noProof="1"/>
              <a:t>trimestriala</a:t>
            </a:r>
            <a:r>
              <a:rPr lang="ro-RO" sz="1400" noProof="1"/>
              <a:t>, care va fi transmisă electronic titularului la adresa de e-mail specificată în contract. Costul </a:t>
            </a:r>
            <a:r>
              <a:rPr lang="en-US" sz="1400" noProof="1"/>
              <a:t>pachetelor</a:t>
            </a:r>
            <a:r>
              <a:rPr lang="ro-RO" sz="1400" noProof="1"/>
              <a:t> va fi suportat de către titularul de contract.</a:t>
            </a:r>
          </a:p>
          <a:p>
            <a:pPr algn="just"/>
            <a:r>
              <a:rPr lang="ro-RO" sz="1400" noProof="1"/>
              <a:t> </a:t>
            </a:r>
          </a:p>
          <a:p>
            <a:pPr lvl="0" algn="just"/>
            <a:r>
              <a:rPr lang="ro-RO" sz="1400" noProof="1"/>
              <a:t>5. Dovada plății (OP, extras) va fi trimisă pe e-mail în atenția MedLife la adresa </a:t>
            </a:r>
            <a:r>
              <a:rPr lang="ro-RO" sz="1400" u="sng" noProof="1">
                <a:hlinkClick r:id="rId3"/>
              </a:rPr>
              <a:t>collection@medlife.ro</a:t>
            </a:r>
            <a:r>
              <a:rPr lang="ro-RO" sz="1400" noProof="1"/>
              <a:t>. </a:t>
            </a:r>
          </a:p>
          <a:p>
            <a:pPr lvl="0" algn="just"/>
            <a:r>
              <a:rPr lang="ro-RO" sz="1400" noProof="1"/>
              <a:t>6. Serviciile oferite în pachete se vor efectua conform procedurii de accesare Medlife disponibilă </a:t>
            </a:r>
            <a:r>
              <a:rPr lang="en-US" sz="1400" noProof="1"/>
              <a:t>transmise.</a:t>
            </a:r>
            <a:endParaRPr lang="ro-RO" sz="1400" noProof="1"/>
          </a:p>
          <a:p>
            <a:r>
              <a:rPr lang="ro-RO" sz="1400" dirty="0"/>
              <a:t> 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5111112" y="639513"/>
            <a:ext cx="4051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ro-RO" b="1" dirty="0">
                <a:solidFill>
                  <a:srgbClr val="3D5768"/>
                </a:solidFill>
              </a:rPr>
              <a:t>Pași de urmat</a:t>
            </a:r>
            <a:endParaRPr lang="en-US" b="1" dirty="0">
              <a:solidFill>
                <a:srgbClr val="3D5768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11734800" y="6507506"/>
            <a:ext cx="278296" cy="326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en-US" dirty="0">
                <a:solidFill>
                  <a:srgbClr val="3D5768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89215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31965" y="5944723"/>
            <a:ext cx="3749168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b="1" dirty="0">
                <a:solidFill>
                  <a:srgbClr val="3D5768"/>
                </a:solidFill>
              </a:rPr>
              <a:t>Call center: 021.9646 | www.medlife.ro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84" y="736048"/>
            <a:ext cx="943481" cy="50469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767" y="323166"/>
            <a:ext cx="3412366" cy="494270"/>
          </a:xfrm>
          <a:prstGeom prst="rect">
            <a:avLst/>
          </a:prstGeom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0288523"/>
              </p:ext>
            </p:extLst>
          </p:nvPr>
        </p:nvGraphicFramePr>
        <p:xfrm>
          <a:off x="2984173" y="1802580"/>
          <a:ext cx="6581553" cy="10738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94717">
                  <a:extLst>
                    <a:ext uri="{9D8B030D-6E8A-4147-A177-3AD203B41FA5}">
                      <a16:colId xmlns:a16="http://schemas.microsoft.com/office/drawing/2014/main" val="723725958"/>
                    </a:ext>
                  </a:extLst>
                </a:gridCol>
                <a:gridCol w="2986836">
                  <a:extLst>
                    <a:ext uri="{9D8B030D-6E8A-4147-A177-3AD203B41FA5}">
                      <a16:colId xmlns:a16="http://schemas.microsoft.com/office/drawing/2014/main" val="3386207769"/>
                    </a:ext>
                  </a:extLst>
                </a:gridCol>
              </a:tblGrid>
              <a:tr h="5741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800" b="1" dirty="0">
                          <a:effectLst/>
                        </a:rPr>
                        <a:t>Pachet </a:t>
                      </a:r>
                      <a:r>
                        <a:rPr lang="en-US" sz="1800" b="1" dirty="0" err="1">
                          <a:effectLst/>
                        </a:rPr>
                        <a:t>CLassic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800" b="1" dirty="0">
                          <a:effectLst/>
                        </a:rPr>
                        <a:t>Preț </a:t>
                      </a:r>
                      <a:r>
                        <a:rPr lang="en-US" sz="1800" b="1" dirty="0">
                          <a:effectLst/>
                        </a:rPr>
                        <a:t>RON</a:t>
                      </a:r>
                      <a:r>
                        <a:rPr lang="ro-RO" sz="1800" b="1" dirty="0">
                          <a:effectLst/>
                        </a:rPr>
                        <a:t>/lună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49885619"/>
                  </a:ext>
                </a:extLst>
              </a:tr>
              <a:tr h="4997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2000" dirty="0">
                          <a:effectLst/>
                          <a:latin typeface="+mn-lt"/>
                        </a:rPr>
                        <a:t>Preț / arondat</a:t>
                      </a:r>
                      <a:endParaRPr lang="en-US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o-RO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70457852"/>
                  </a:ext>
                </a:extLst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3790121" y="3489223"/>
            <a:ext cx="30951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it-IT" sz="1400" dirty="0"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* serviciile medicale sunt scutite de TVA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13066" y="1406009"/>
            <a:ext cx="2539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b="1" dirty="0">
                <a:solidFill>
                  <a:srgbClr val="002060"/>
                </a:solidFill>
              </a:rPr>
              <a:t>Preț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ro-RO" b="1" dirty="0">
                <a:solidFill>
                  <a:srgbClr val="002060"/>
                </a:solidFill>
              </a:rPr>
              <a:t>pachet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ro-RO" b="1" dirty="0">
                <a:solidFill>
                  <a:srgbClr val="002060"/>
                </a:solidFill>
              </a:rPr>
              <a:t>MedLife</a:t>
            </a:r>
            <a:endParaRPr lang="en-US" b="1" dirty="0">
              <a:solidFill>
                <a:srgbClr val="002060"/>
              </a:solidFill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BB274A1-77D1-4F2B-95F0-12F3BFA5C5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8680350"/>
              </p:ext>
            </p:extLst>
          </p:nvPr>
        </p:nvGraphicFramePr>
        <p:xfrm>
          <a:off x="2970038" y="3053290"/>
          <a:ext cx="6581553" cy="10738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94717">
                  <a:extLst>
                    <a:ext uri="{9D8B030D-6E8A-4147-A177-3AD203B41FA5}">
                      <a16:colId xmlns:a16="http://schemas.microsoft.com/office/drawing/2014/main" val="723725958"/>
                    </a:ext>
                  </a:extLst>
                </a:gridCol>
                <a:gridCol w="2986836">
                  <a:extLst>
                    <a:ext uri="{9D8B030D-6E8A-4147-A177-3AD203B41FA5}">
                      <a16:colId xmlns:a16="http://schemas.microsoft.com/office/drawing/2014/main" val="3386207769"/>
                    </a:ext>
                  </a:extLst>
                </a:gridCol>
              </a:tblGrid>
              <a:tr h="5741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800" b="1" dirty="0">
                          <a:effectLst/>
                        </a:rPr>
                        <a:t>Pachet </a:t>
                      </a:r>
                      <a:r>
                        <a:rPr lang="en-US" sz="1800" b="1" dirty="0">
                          <a:effectLst/>
                        </a:rPr>
                        <a:t>Business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800" b="1" dirty="0">
                          <a:effectLst/>
                        </a:rPr>
                        <a:t>Preț </a:t>
                      </a:r>
                      <a:r>
                        <a:rPr lang="en-US" sz="1800" b="1" dirty="0">
                          <a:effectLst/>
                        </a:rPr>
                        <a:t>RON</a:t>
                      </a:r>
                      <a:r>
                        <a:rPr lang="ro-RO" sz="1800" b="1" dirty="0">
                          <a:effectLst/>
                        </a:rPr>
                        <a:t>/lună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49885619"/>
                  </a:ext>
                </a:extLst>
              </a:tr>
              <a:tr h="4997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2000" dirty="0">
                          <a:effectLst/>
                          <a:latin typeface="+mn-lt"/>
                        </a:rPr>
                        <a:t>Preț / arondat</a:t>
                      </a:r>
                      <a:endParaRPr lang="en-US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109</a:t>
                      </a:r>
                      <a:endParaRPr lang="en-US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70457852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B21A364-E09B-4470-8CAE-416371D303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1970550"/>
              </p:ext>
            </p:extLst>
          </p:nvPr>
        </p:nvGraphicFramePr>
        <p:xfrm>
          <a:off x="2970038" y="4372427"/>
          <a:ext cx="6581553" cy="10738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94717">
                  <a:extLst>
                    <a:ext uri="{9D8B030D-6E8A-4147-A177-3AD203B41FA5}">
                      <a16:colId xmlns:a16="http://schemas.microsoft.com/office/drawing/2014/main" val="723725958"/>
                    </a:ext>
                  </a:extLst>
                </a:gridCol>
                <a:gridCol w="2986836">
                  <a:extLst>
                    <a:ext uri="{9D8B030D-6E8A-4147-A177-3AD203B41FA5}">
                      <a16:colId xmlns:a16="http://schemas.microsoft.com/office/drawing/2014/main" val="3386207769"/>
                    </a:ext>
                  </a:extLst>
                </a:gridCol>
              </a:tblGrid>
              <a:tr h="5741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800" b="1" dirty="0">
                          <a:effectLst/>
                        </a:rPr>
                        <a:t>Pachet </a:t>
                      </a:r>
                      <a:r>
                        <a:rPr lang="en-US" sz="1800" b="1" dirty="0">
                          <a:effectLst/>
                        </a:rPr>
                        <a:t>Executive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800" b="1" dirty="0">
                          <a:effectLst/>
                        </a:rPr>
                        <a:t>Preț </a:t>
                      </a:r>
                      <a:r>
                        <a:rPr lang="en-US" sz="1800" b="1" dirty="0">
                          <a:effectLst/>
                        </a:rPr>
                        <a:t>RON</a:t>
                      </a:r>
                      <a:r>
                        <a:rPr lang="ro-RO" sz="1800" b="1" dirty="0">
                          <a:effectLst/>
                        </a:rPr>
                        <a:t>/lună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49885619"/>
                  </a:ext>
                </a:extLst>
              </a:tr>
              <a:tr h="4997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2000" dirty="0">
                          <a:effectLst/>
                          <a:latin typeface="+mn-lt"/>
                        </a:rPr>
                        <a:t>Preț / arondat</a:t>
                      </a:r>
                      <a:endParaRPr lang="en-US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o-RO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704578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8861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924" y="1738327"/>
            <a:ext cx="3788695" cy="345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344687" y="4822299"/>
            <a:ext cx="3523722" cy="9269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</a:pPr>
            <a:endParaRPr lang="ro-RO" sz="2600" b="1" dirty="0">
              <a:solidFill>
                <a:srgbClr val="3B5082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600" b="1" dirty="0" err="1">
                <a:solidFill>
                  <a:srgbClr val="3B508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Facem</a:t>
            </a:r>
            <a:r>
              <a:rPr lang="en-US" sz="2600" b="1" dirty="0">
                <a:solidFill>
                  <a:srgbClr val="3B508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3B508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România</a:t>
            </a:r>
            <a:r>
              <a:rPr lang="en-US" sz="2600" b="1" dirty="0">
                <a:solidFill>
                  <a:srgbClr val="3B508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bine</a:t>
            </a:r>
            <a:endParaRPr lang="en-US" sz="2600" b="1" dirty="0">
              <a:solidFill>
                <a:srgbClr val="3B508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31965" y="5944723"/>
            <a:ext cx="3749168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b="1" dirty="0">
                <a:solidFill>
                  <a:srgbClr val="3D5768"/>
                </a:solidFill>
              </a:rPr>
              <a:t>Call center: 021.9646 | www.medlife.ro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84" y="736048"/>
            <a:ext cx="943481" cy="50469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634" y="681791"/>
            <a:ext cx="4256263" cy="616506"/>
          </a:xfrm>
          <a:prstGeom prst="rect">
            <a:avLst/>
          </a:prstGeom>
        </p:spPr>
      </p:pic>
      <p:grpSp>
        <p:nvGrpSpPr>
          <p:cNvPr id="1026" name="Group 201"/>
          <p:cNvGrpSpPr>
            <a:grpSpLocks/>
          </p:cNvGrpSpPr>
          <p:nvPr/>
        </p:nvGrpSpPr>
        <p:grpSpPr bwMode="auto">
          <a:xfrm>
            <a:off x="3310430" y="1323461"/>
            <a:ext cx="5630862" cy="4029075"/>
            <a:chOff x="-56" y="2170"/>
            <a:chExt cx="7060" cy="4700"/>
          </a:xfrm>
        </p:grpSpPr>
        <p:grpSp>
          <p:nvGrpSpPr>
            <p:cNvPr id="18" name="Group 202"/>
            <p:cNvGrpSpPr>
              <a:grpSpLocks/>
            </p:cNvGrpSpPr>
            <p:nvPr/>
          </p:nvGrpSpPr>
          <p:grpSpPr bwMode="auto">
            <a:xfrm>
              <a:off x="-56" y="2170"/>
              <a:ext cx="7060" cy="4700"/>
              <a:chOff x="2607" y="2512"/>
              <a:chExt cx="7060" cy="4700"/>
            </a:xfrm>
          </p:grpSpPr>
          <p:grpSp>
            <p:nvGrpSpPr>
              <p:cNvPr id="19" name="Group 203"/>
              <p:cNvGrpSpPr>
                <a:grpSpLocks/>
              </p:cNvGrpSpPr>
              <p:nvPr/>
            </p:nvGrpSpPr>
            <p:grpSpPr bwMode="auto">
              <a:xfrm>
                <a:off x="2607" y="2512"/>
                <a:ext cx="7060" cy="4700"/>
                <a:chOff x="813" y="2725"/>
                <a:chExt cx="10387" cy="7536"/>
              </a:xfrm>
            </p:grpSpPr>
            <p:pic>
              <p:nvPicPr>
                <p:cNvPr id="20" name="Picture 2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813" y="2725"/>
                  <a:ext cx="10387" cy="7536"/>
                </a:xfrm>
                <a:prstGeom prst="rect">
                  <a:avLst/>
                </a:prstGeom>
                <a:noFill/>
              </p:spPr>
            </p:pic>
            <p:pic>
              <p:nvPicPr>
                <p:cNvPr id="30" name="Picture 2" descr="hyperclinica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6344" y="7919"/>
                  <a:ext cx="364" cy="371"/>
                </a:xfrm>
                <a:prstGeom prst="rect">
                  <a:avLst/>
                </a:prstGeom>
                <a:noFill/>
              </p:spPr>
            </p:pic>
            <p:pic>
              <p:nvPicPr>
                <p:cNvPr id="33" name="Picture 2" descr="hyperclinica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6330" y="6497"/>
                  <a:ext cx="364" cy="371"/>
                </a:xfrm>
                <a:prstGeom prst="rect">
                  <a:avLst/>
                </a:prstGeom>
                <a:noFill/>
              </p:spPr>
            </p:pic>
            <p:pic>
              <p:nvPicPr>
                <p:cNvPr id="34" name="Picture 2" descr="hyperclinica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1712" y="6126"/>
                  <a:ext cx="364" cy="371"/>
                </a:xfrm>
                <a:prstGeom prst="rect">
                  <a:avLst/>
                </a:prstGeom>
                <a:noFill/>
              </p:spPr>
            </p:pic>
            <p:pic>
              <p:nvPicPr>
                <p:cNvPr id="35" name="Picture 2" descr="hyperclinica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2244" y="5646"/>
                  <a:ext cx="364" cy="371"/>
                </a:xfrm>
                <a:prstGeom prst="rect">
                  <a:avLst/>
                </a:prstGeom>
                <a:noFill/>
              </p:spPr>
            </p:pic>
            <p:pic>
              <p:nvPicPr>
                <p:cNvPr id="36" name="Picture 3" descr="spital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6789" y="7919"/>
                  <a:ext cx="378" cy="371"/>
                </a:xfrm>
                <a:prstGeom prst="rect">
                  <a:avLst/>
                </a:prstGeom>
                <a:noFill/>
              </p:spPr>
            </p:pic>
            <p:pic>
              <p:nvPicPr>
                <p:cNvPr id="37" name="Picture 3" descr="spital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6789" y="6497"/>
                  <a:ext cx="378" cy="371"/>
                </a:xfrm>
                <a:prstGeom prst="rect">
                  <a:avLst/>
                </a:prstGeom>
                <a:noFill/>
              </p:spPr>
            </p:pic>
            <p:pic>
              <p:nvPicPr>
                <p:cNvPr id="38" name="Picture 3" descr="spital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2667" y="5646"/>
                  <a:ext cx="378" cy="371"/>
                </a:xfrm>
                <a:prstGeom prst="rect">
                  <a:avLst/>
                </a:prstGeom>
                <a:noFill/>
              </p:spPr>
            </p:pic>
            <p:pic>
              <p:nvPicPr>
                <p:cNvPr id="39" name="Picture 4" descr="laborator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7238" y="7919"/>
                  <a:ext cx="378" cy="371"/>
                </a:xfrm>
                <a:prstGeom prst="rect">
                  <a:avLst/>
                </a:prstGeom>
                <a:noFill/>
              </p:spPr>
            </p:pic>
            <p:pic>
              <p:nvPicPr>
                <p:cNvPr id="40" name="Picture 4" descr="laborator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6432" y="5532"/>
                  <a:ext cx="378" cy="371"/>
                </a:xfrm>
                <a:prstGeom prst="rect">
                  <a:avLst/>
                </a:prstGeom>
                <a:noFill/>
              </p:spPr>
            </p:pic>
            <p:pic>
              <p:nvPicPr>
                <p:cNvPr id="41" name="Picture 4" descr="laborator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3084" y="5646"/>
                  <a:ext cx="378" cy="371"/>
                </a:xfrm>
                <a:prstGeom prst="rect">
                  <a:avLst/>
                </a:prstGeom>
                <a:noFill/>
              </p:spPr>
            </p:pic>
            <p:pic>
              <p:nvPicPr>
                <p:cNvPr id="42" name="Picture 4" descr="laborator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4656" y="4633"/>
                  <a:ext cx="378" cy="371"/>
                </a:xfrm>
                <a:prstGeom prst="rect">
                  <a:avLst/>
                </a:prstGeom>
                <a:noFill/>
              </p:spPr>
            </p:pic>
            <p:pic>
              <p:nvPicPr>
                <p:cNvPr id="43" name="Picture 4" descr="laborator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2145" y="6109"/>
                  <a:ext cx="378" cy="371"/>
                </a:xfrm>
                <a:prstGeom prst="rect">
                  <a:avLst/>
                </a:prstGeom>
                <a:noFill/>
              </p:spPr>
            </p:pic>
            <p:pic>
              <p:nvPicPr>
                <p:cNvPr id="44" name="Picture 217" descr="cex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6344" y="8428"/>
                  <a:ext cx="364" cy="371"/>
                </a:xfrm>
                <a:prstGeom prst="rect">
                  <a:avLst/>
                </a:prstGeom>
                <a:noFill/>
              </p:spPr>
            </p:pic>
            <p:pic>
              <p:nvPicPr>
                <p:cNvPr id="45" name="Picture 218" descr="cex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2244" y="5228"/>
                  <a:ext cx="364" cy="371"/>
                </a:xfrm>
                <a:prstGeom prst="rect">
                  <a:avLst/>
                </a:prstGeom>
                <a:noFill/>
              </p:spPr>
            </p:pic>
            <p:pic>
              <p:nvPicPr>
                <p:cNvPr id="46" name="Picture 6" descr="farmacie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>
                  <a:off x="6796" y="8428"/>
                  <a:ext cx="378" cy="371"/>
                </a:xfrm>
                <a:prstGeom prst="rect">
                  <a:avLst/>
                </a:prstGeom>
                <a:noFill/>
              </p:spPr>
            </p:pic>
            <p:pic>
              <p:nvPicPr>
                <p:cNvPr id="47" name="Picture 6" descr="farmacie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>
                  <a:off x="6789" y="6946"/>
                  <a:ext cx="378" cy="371"/>
                </a:xfrm>
                <a:prstGeom prst="rect">
                  <a:avLst/>
                </a:prstGeom>
                <a:noFill/>
              </p:spPr>
            </p:pic>
            <p:pic>
              <p:nvPicPr>
                <p:cNvPr id="48" name="Picture 6" descr="farmacie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>
                  <a:off x="3491" y="5646"/>
                  <a:ext cx="378" cy="371"/>
                </a:xfrm>
                <a:prstGeom prst="rect">
                  <a:avLst/>
                </a:prstGeom>
                <a:noFill/>
              </p:spPr>
            </p:pic>
            <p:pic>
              <p:nvPicPr>
                <p:cNvPr id="49" name="Picture 7" descr="ambulanta"/>
                <p:cNvPicPr>
                  <a:picLocks noChangeAspect="1" noChangeArrowheads="1"/>
                </p:cNvPicPr>
                <p:nvPr/>
              </p:nvPicPr>
              <p:blipFill>
                <a:blip r:embed="rId11" cstate="print"/>
                <a:srcRect/>
                <a:stretch>
                  <a:fillRect/>
                </a:stretch>
              </p:blipFill>
              <p:spPr bwMode="auto">
                <a:xfrm>
                  <a:off x="7234" y="8358"/>
                  <a:ext cx="424" cy="424"/>
                </a:xfrm>
                <a:prstGeom prst="rect">
                  <a:avLst/>
                </a:prstGeom>
                <a:noFill/>
              </p:spPr>
            </p:pic>
            <p:pic>
              <p:nvPicPr>
                <p:cNvPr id="50" name="Picture 7" descr="ambulanta"/>
                <p:cNvPicPr>
                  <a:picLocks noChangeAspect="1" noChangeArrowheads="1"/>
                </p:cNvPicPr>
                <p:nvPr/>
              </p:nvPicPr>
              <p:blipFill>
                <a:blip r:embed="rId11" cstate="print"/>
                <a:srcRect/>
                <a:stretch>
                  <a:fillRect/>
                </a:stretch>
              </p:blipFill>
              <p:spPr bwMode="auto">
                <a:xfrm>
                  <a:off x="7241" y="6893"/>
                  <a:ext cx="424" cy="424"/>
                </a:xfrm>
                <a:prstGeom prst="rect">
                  <a:avLst/>
                </a:prstGeom>
                <a:noFill/>
              </p:spPr>
            </p:pic>
            <p:pic>
              <p:nvPicPr>
                <p:cNvPr id="51" name="Picture 8" descr="partener"/>
                <p:cNvPicPr>
                  <a:picLocks noChangeAspect="1" noChangeArrowheads="1"/>
                </p:cNvPicPr>
                <p:nvPr/>
              </p:nvPicPr>
              <p:blipFill>
                <a:blip r:embed="rId12" cstate="print"/>
                <a:srcRect/>
                <a:stretch>
                  <a:fillRect/>
                </a:stretch>
              </p:blipFill>
              <p:spPr bwMode="auto">
                <a:xfrm>
                  <a:off x="6425" y="9061"/>
                  <a:ext cx="371" cy="371"/>
                </a:xfrm>
                <a:prstGeom prst="rect">
                  <a:avLst/>
                </a:prstGeom>
                <a:noFill/>
              </p:spPr>
            </p:pic>
            <p:pic>
              <p:nvPicPr>
                <p:cNvPr id="52" name="Picture 8" descr="partener"/>
                <p:cNvPicPr>
                  <a:picLocks noChangeAspect="1" noChangeArrowheads="1"/>
                </p:cNvPicPr>
                <p:nvPr/>
              </p:nvPicPr>
              <p:blipFill>
                <a:blip r:embed="rId12" cstate="print"/>
                <a:srcRect/>
                <a:stretch>
                  <a:fillRect/>
                </a:stretch>
              </p:blipFill>
              <p:spPr bwMode="auto">
                <a:xfrm>
                  <a:off x="9430" y="7856"/>
                  <a:ext cx="371" cy="371"/>
                </a:xfrm>
                <a:prstGeom prst="rect">
                  <a:avLst/>
                </a:prstGeom>
                <a:noFill/>
              </p:spPr>
            </p:pic>
            <p:pic>
              <p:nvPicPr>
                <p:cNvPr id="53" name="Picture 8" descr="partener"/>
                <p:cNvPicPr>
                  <a:picLocks noChangeAspect="1" noChangeArrowheads="1"/>
                </p:cNvPicPr>
                <p:nvPr/>
              </p:nvPicPr>
              <p:blipFill>
                <a:blip r:embed="rId12" cstate="print"/>
                <a:srcRect/>
                <a:stretch>
                  <a:fillRect/>
                </a:stretch>
              </p:blipFill>
              <p:spPr bwMode="auto">
                <a:xfrm>
                  <a:off x="9258" y="8990"/>
                  <a:ext cx="371" cy="371"/>
                </a:xfrm>
                <a:prstGeom prst="rect">
                  <a:avLst/>
                </a:prstGeom>
                <a:noFill/>
              </p:spPr>
            </p:pic>
            <p:pic>
              <p:nvPicPr>
                <p:cNvPr id="54" name="Picture 8" descr="partener"/>
                <p:cNvPicPr>
                  <a:picLocks noChangeAspect="1" noChangeArrowheads="1"/>
                </p:cNvPicPr>
                <p:nvPr/>
              </p:nvPicPr>
              <p:blipFill>
                <a:blip r:embed="rId12" cstate="print"/>
                <a:srcRect/>
                <a:stretch>
                  <a:fillRect/>
                </a:stretch>
              </p:blipFill>
              <p:spPr bwMode="auto">
                <a:xfrm>
                  <a:off x="8446" y="7492"/>
                  <a:ext cx="371" cy="371"/>
                </a:xfrm>
                <a:prstGeom prst="rect">
                  <a:avLst/>
                </a:prstGeom>
                <a:noFill/>
              </p:spPr>
            </p:pic>
            <p:pic>
              <p:nvPicPr>
                <p:cNvPr id="55" name="Picture 8" descr="partener"/>
                <p:cNvPicPr>
                  <a:picLocks noChangeAspect="1" noChangeArrowheads="1"/>
                </p:cNvPicPr>
                <p:nvPr/>
              </p:nvPicPr>
              <p:blipFill>
                <a:blip r:embed="rId12" cstate="print"/>
                <a:srcRect/>
                <a:stretch>
                  <a:fillRect/>
                </a:stretch>
              </p:blipFill>
              <p:spPr bwMode="auto">
                <a:xfrm>
                  <a:off x="6330" y="7404"/>
                  <a:ext cx="371" cy="371"/>
                </a:xfrm>
                <a:prstGeom prst="rect">
                  <a:avLst/>
                </a:prstGeom>
                <a:noFill/>
              </p:spPr>
            </p:pic>
            <p:pic>
              <p:nvPicPr>
                <p:cNvPr id="56" name="Picture 8" descr="partener"/>
                <p:cNvPicPr>
                  <a:picLocks noChangeAspect="1" noChangeArrowheads="1"/>
                </p:cNvPicPr>
                <p:nvPr/>
              </p:nvPicPr>
              <p:blipFill>
                <a:blip r:embed="rId12" cstate="print"/>
                <a:srcRect/>
                <a:stretch>
                  <a:fillRect/>
                </a:stretch>
              </p:blipFill>
              <p:spPr bwMode="auto">
                <a:xfrm>
                  <a:off x="5050" y="7678"/>
                  <a:ext cx="371" cy="371"/>
                </a:xfrm>
                <a:prstGeom prst="rect">
                  <a:avLst/>
                </a:prstGeom>
                <a:noFill/>
              </p:spPr>
            </p:pic>
            <p:pic>
              <p:nvPicPr>
                <p:cNvPr id="57" name="Picture 8" descr="partener"/>
                <p:cNvPicPr>
                  <a:picLocks noChangeAspect="1" noChangeArrowheads="1"/>
                </p:cNvPicPr>
                <p:nvPr/>
              </p:nvPicPr>
              <p:blipFill>
                <a:blip r:embed="rId12" cstate="print"/>
                <a:srcRect/>
                <a:stretch>
                  <a:fillRect/>
                </a:stretch>
              </p:blipFill>
              <p:spPr bwMode="auto">
                <a:xfrm>
                  <a:off x="5776" y="7552"/>
                  <a:ext cx="371" cy="371"/>
                </a:xfrm>
                <a:prstGeom prst="rect">
                  <a:avLst/>
                </a:prstGeom>
                <a:noFill/>
              </p:spPr>
            </p:pic>
            <p:pic>
              <p:nvPicPr>
                <p:cNvPr id="58" name="Picture 8" descr="partener"/>
                <p:cNvPicPr>
                  <a:picLocks noChangeAspect="1" noChangeArrowheads="1"/>
                </p:cNvPicPr>
                <p:nvPr/>
              </p:nvPicPr>
              <p:blipFill>
                <a:blip r:embed="rId12" cstate="print"/>
                <a:srcRect/>
                <a:stretch>
                  <a:fillRect/>
                </a:stretch>
              </p:blipFill>
              <p:spPr bwMode="auto">
                <a:xfrm>
                  <a:off x="2842" y="7678"/>
                  <a:ext cx="371" cy="371"/>
                </a:xfrm>
                <a:prstGeom prst="rect">
                  <a:avLst/>
                </a:prstGeom>
                <a:noFill/>
              </p:spPr>
            </p:pic>
            <p:pic>
              <p:nvPicPr>
                <p:cNvPr id="59" name="Picture 8" descr="partener"/>
                <p:cNvPicPr>
                  <a:picLocks noChangeAspect="1" noChangeArrowheads="1"/>
                </p:cNvPicPr>
                <p:nvPr/>
              </p:nvPicPr>
              <p:blipFill>
                <a:blip r:embed="rId12" cstate="print"/>
                <a:srcRect/>
                <a:stretch>
                  <a:fillRect/>
                </a:stretch>
              </p:blipFill>
              <p:spPr bwMode="auto">
                <a:xfrm>
                  <a:off x="3921" y="7234"/>
                  <a:ext cx="371" cy="371"/>
                </a:xfrm>
                <a:prstGeom prst="rect">
                  <a:avLst/>
                </a:prstGeom>
                <a:noFill/>
              </p:spPr>
            </p:pic>
            <p:pic>
              <p:nvPicPr>
                <p:cNvPr id="60" name="Picture 8" descr="partener"/>
                <p:cNvPicPr>
                  <a:picLocks noChangeAspect="1" noChangeArrowheads="1"/>
                </p:cNvPicPr>
                <p:nvPr/>
              </p:nvPicPr>
              <p:blipFill>
                <a:blip r:embed="rId12" cstate="print"/>
                <a:srcRect/>
                <a:stretch>
                  <a:fillRect/>
                </a:stretch>
              </p:blipFill>
              <p:spPr bwMode="auto">
                <a:xfrm>
                  <a:off x="2607" y="6852"/>
                  <a:ext cx="371" cy="371"/>
                </a:xfrm>
                <a:prstGeom prst="rect">
                  <a:avLst/>
                </a:prstGeom>
                <a:noFill/>
              </p:spPr>
            </p:pic>
            <p:pic>
              <p:nvPicPr>
                <p:cNvPr id="61" name="Picture 8" descr="partener"/>
                <p:cNvPicPr>
                  <a:picLocks noChangeAspect="1" noChangeArrowheads="1"/>
                </p:cNvPicPr>
                <p:nvPr/>
              </p:nvPicPr>
              <p:blipFill>
                <a:blip r:embed="rId12" cstate="print"/>
                <a:srcRect/>
                <a:stretch>
                  <a:fillRect/>
                </a:stretch>
              </p:blipFill>
              <p:spPr bwMode="auto">
                <a:xfrm>
                  <a:off x="5030" y="6683"/>
                  <a:ext cx="371" cy="371"/>
                </a:xfrm>
                <a:prstGeom prst="rect">
                  <a:avLst/>
                </a:prstGeom>
                <a:noFill/>
              </p:spPr>
            </p:pic>
            <p:pic>
              <p:nvPicPr>
                <p:cNvPr id="62" name="Picture 8" descr="partener"/>
                <p:cNvPicPr>
                  <a:picLocks noChangeAspect="1" noChangeArrowheads="1"/>
                </p:cNvPicPr>
                <p:nvPr/>
              </p:nvPicPr>
              <p:blipFill>
                <a:blip r:embed="rId12" cstate="print"/>
                <a:srcRect/>
                <a:stretch>
                  <a:fillRect/>
                </a:stretch>
              </p:blipFill>
              <p:spPr bwMode="auto">
                <a:xfrm>
                  <a:off x="4470" y="5636"/>
                  <a:ext cx="371" cy="371"/>
                </a:xfrm>
                <a:prstGeom prst="rect">
                  <a:avLst/>
                </a:prstGeom>
                <a:noFill/>
              </p:spPr>
            </p:pic>
            <p:pic>
              <p:nvPicPr>
                <p:cNvPr id="63" name="Picture 8" descr="partener"/>
                <p:cNvPicPr>
                  <a:picLocks noChangeAspect="1" noChangeArrowheads="1"/>
                </p:cNvPicPr>
                <p:nvPr/>
              </p:nvPicPr>
              <p:blipFill>
                <a:blip r:embed="rId12" cstate="print"/>
                <a:srcRect/>
                <a:stretch>
                  <a:fillRect/>
                </a:stretch>
              </p:blipFill>
              <p:spPr bwMode="auto">
                <a:xfrm>
                  <a:off x="3678" y="6411"/>
                  <a:ext cx="371" cy="371"/>
                </a:xfrm>
                <a:prstGeom prst="rect">
                  <a:avLst/>
                </a:prstGeom>
                <a:noFill/>
              </p:spPr>
            </p:pic>
            <p:pic>
              <p:nvPicPr>
                <p:cNvPr id="193" name="Picture 8" descr="partener"/>
                <p:cNvPicPr>
                  <a:picLocks noChangeAspect="1" noChangeArrowheads="1"/>
                </p:cNvPicPr>
                <p:nvPr/>
              </p:nvPicPr>
              <p:blipFill>
                <a:blip r:embed="rId12" cstate="print"/>
                <a:srcRect/>
                <a:stretch>
                  <a:fillRect/>
                </a:stretch>
              </p:blipFill>
              <p:spPr bwMode="auto">
                <a:xfrm>
                  <a:off x="3829" y="5070"/>
                  <a:ext cx="371" cy="371"/>
                </a:xfrm>
                <a:prstGeom prst="rect">
                  <a:avLst/>
                </a:prstGeom>
                <a:noFill/>
              </p:spPr>
            </p:pic>
            <p:pic>
              <p:nvPicPr>
                <p:cNvPr id="194" name="Picture 8" descr="partener"/>
                <p:cNvPicPr>
                  <a:picLocks noChangeAspect="1" noChangeArrowheads="1"/>
                </p:cNvPicPr>
                <p:nvPr/>
              </p:nvPicPr>
              <p:blipFill>
                <a:blip r:embed="rId12" cstate="print"/>
                <a:srcRect/>
                <a:stretch>
                  <a:fillRect/>
                </a:stretch>
              </p:blipFill>
              <p:spPr bwMode="auto">
                <a:xfrm>
                  <a:off x="7336" y="3740"/>
                  <a:ext cx="371" cy="371"/>
                </a:xfrm>
                <a:prstGeom prst="rect">
                  <a:avLst/>
                </a:prstGeom>
                <a:noFill/>
              </p:spPr>
            </p:pic>
            <p:pic>
              <p:nvPicPr>
                <p:cNvPr id="195" name="Picture 8" descr="partener"/>
                <p:cNvPicPr>
                  <a:picLocks noChangeAspect="1" noChangeArrowheads="1"/>
                </p:cNvPicPr>
                <p:nvPr/>
              </p:nvPicPr>
              <p:blipFill>
                <a:blip r:embed="rId12" cstate="print"/>
                <a:srcRect/>
                <a:stretch>
                  <a:fillRect/>
                </a:stretch>
              </p:blipFill>
              <p:spPr bwMode="auto">
                <a:xfrm>
                  <a:off x="7301" y="5044"/>
                  <a:ext cx="371" cy="371"/>
                </a:xfrm>
                <a:prstGeom prst="rect">
                  <a:avLst/>
                </a:prstGeom>
                <a:noFill/>
              </p:spPr>
            </p:pic>
            <p:pic>
              <p:nvPicPr>
                <p:cNvPr id="196" name="Picture 8" descr="partener"/>
                <p:cNvPicPr>
                  <a:picLocks noChangeAspect="1" noChangeArrowheads="1"/>
                </p:cNvPicPr>
                <p:nvPr/>
              </p:nvPicPr>
              <p:blipFill>
                <a:blip r:embed="rId12" cstate="print"/>
                <a:srcRect/>
                <a:stretch>
                  <a:fillRect/>
                </a:stretch>
              </p:blipFill>
              <p:spPr bwMode="auto">
                <a:xfrm>
                  <a:off x="7720" y="5705"/>
                  <a:ext cx="371" cy="371"/>
                </a:xfrm>
                <a:prstGeom prst="rect">
                  <a:avLst/>
                </a:prstGeom>
                <a:noFill/>
              </p:spPr>
            </p:pic>
            <p:pic>
              <p:nvPicPr>
                <p:cNvPr id="198" name="Picture 8" descr="partener"/>
                <p:cNvPicPr>
                  <a:picLocks noChangeAspect="1" noChangeArrowheads="1"/>
                </p:cNvPicPr>
                <p:nvPr/>
              </p:nvPicPr>
              <p:blipFill>
                <a:blip r:embed="rId12" cstate="print"/>
                <a:srcRect/>
                <a:stretch>
                  <a:fillRect/>
                </a:stretch>
              </p:blipFill>
              <p:spPr bwMode="auto">
                <a:xfrm>
                  <a:off x="8268" y="5265"/>
                  <a:ext cx="371" cy="371"/>
                </a:xfrm>
                <a:prstGeom prst="rect">
                  <a:avLst/>
                </a:prstGeom>
                <a:noFill/>
              </p:spPr>
            </p:pic>
            <p:pic>
              <p:nvPicPr>
                <p:cNvPr id="199" name="Picture 8" descr="partener"/>
                <p:cNvPicPr>
                  <a:picLocks noChangeAspect="1" noChangeArrowheads="1"/>
                </p:cNvPicPr>
                <p:nvPr/>
              </p:nvPicPr>
              <p:blipFill>
                <a:blip r:embed="rId12" cstate="print"/>
                <a:srcRect/>
                <a:stretch>
                  <a:fillRect/>
                </a:stretch>
              </p:blipFill>
              <p:spPr bwMode="auto">
                <a:xfrm>
                  <a:off x="8243" y="5840"/>
                  <a:ext cx="371" cy="371"/>
                </a:xfrm>
                <a:prstGeom prst="rect">
                  <a:avLst/>
                </a:prstGeom>
                <a:noFill/>
              </p:spPr>
            </p:pic>
            <p:pic>
              <p:nvPicPr>
                <p:cNvPr id="201" name="Picture 8" descr="partener"/>
                <p:cNvPicPr>
                  <a:picLocks noChangeAspect="1" noChangeArrowheads="1"/>
                </p:cNvPicPr>
                <p:nvPr/>
              </p:nvPicPr>
              <p:blipFill>
                <a:blip r:embed="rId12" cstate="print"/>
                <a:srcRect/>
                <a:stretch>
                  <a:fillRect/>
                </a:stretch>
              </p:blipFill>
              <p:spPr bwMode="auto">
                <a:xfrm>
                  <a:off x="7890" y="6946"/>
                  <a:ext cx="371" cy="371"/>
                </a:xfrm>
                <a:prstGeom prst="rect">
                  <a:avLst/>
                </a:prstGeom>
                <a:noFill/>
              </p:spPr>
            </p:pic>
            <p:pic>
              <p:nvPicPr>
                <p:cNvPr id="202" name="Picture 8" descr="partener"/>
                <p:cNvPicPr>
                  <a:picLocks noChangeAspect="1" noChangeArrowheads="1"/>
                </p:cNvPicPr>
                <p:nvPr/>
              </p:nvPicPr>
              <p:blipFill>
                <a:blip r:embed="rId12" cstate="print"/>
                <a:srcRect/>
                <a:stretch>
                  <a:fillRect/>
                </a:stretch>
              </p:blipFill>
              <p:spPr bwMode="auto">
                <a:xfrm>
                  <a:off x="3258" y="4076"/>
                  <a:ext cx="371" cy="371"/>
                </a:xfrm>
                <a:prstGeom prst="rect">
                  <a:avLst/>
                </a:prstGeom>
                <a:noFill/>
              </p:spPr>
            </p:pic>
            <p:pic>
              <p:nvPicPr>
                <p:cNvPr id="203" name="Picture 8" descr="partener"/>
                <p:cNvPicPr>
                  <a:picLocks noChangeAspect="1" noChangeArrowheads="1"/>
                </p:cNvPicPr>
                <p:nvPr/>
              </p:nvPicPr>
              <p:blipFill>
                <a:blip r:embed="rId12" cstate="print"/>
                <a:srcRect/>
                <a:stretch>
                  <a:fillRect/>
                </a:stretch>
              </p:blipFill>
              <p:spPr bwMode="auto">
                <a:xfrm>
                  <a:off x="4015" y="3707"/>
                  <a:ext cx="371" cy="371"/>
                </a:xfrm>
                <a:prstGeom prst="rect">
                  <a:avLst/>
                </a:prstGeom>
                <a:noFill/>
              </p:spPr>
            </p:pic>
            <p:pic>
              <p:nvPicPr>
                <p:cNvPr id="204" name="Picture 8" descr="partener"/>
                <p:cNvPicPr>
                  <a:picLocks noChangeAspect="1" noChangeArrowheads="1"/>
                </p:cNvPicPr>
                <p:nvPr/>
              </p:nvPicPr>
              <p:blipFill>
                <a:blip r:embed="rId12" cstate="print"/>
                <a:srcRect/>
                <a:stretch>
                  <a:fillRect/>
                </a:stretch>
              </p:blipFill>
              <p:spPr bwMode="auto">
                <a:xfrm>
                  <a:off x="4868" y="3707"/>
                  <a:ext cx="371" cy="371"/>
                </a:xfrm>
                <a:prstGeom prst="rect">
                  <a:avLst/>
                </a:prstGeom>
                <a:noFill/>
              </p:spPr>
            </p:pic>
            <p:pic>
              <p:nvPicPr>
                <p:cNvPr id="205" name="Picture 8" descr="partener"/>
                <p:cNvPicPr>
                  <a:picLocks noChangeAspect="1" noChangeArrowheads="1"/>
                </p:cNvPicPr>
                <p:nvPr/>
              </p:nvPicPr>
              <p:blipFill>
                <a:blip r:embed="rId12" cstate="print"/>
                <a:srcRect/>
                <a:stretch>
                  <a:fillRect/>
                </a:stretch>
              </p:blipFill>
              <p:spPr bwMode="auto">
                <a:xfrm>
                  <a:off x="6053" y="4425"/>
                  <a:ext cx="371" cy="371"/>
                </a:xfrm>
                <a:prstGeom prst="rect">
                  <a:avLst/>
                </a:prstGeom>
                <a:noFill/>
              </p:spPr>
            </p:pic>
            <p:pic>
              <p:nvPicPr>
                <p:cNvPr id="206" name="Picture 8" descr="partener"/>
                <p:cNvPicPr>
                  <a:picLocks noChangeAspect="1" noChangeArrowheads="1"/>
                </p:cNvPicPr>
                <p:nvPr/>
              </p:nvPicPr>
              <p:blipFill>
                <a:blip r:embed="rId12" cstate="print"/>
                <a:srcRect/>
                <a:stretch>
                  <a:fillRect/>
                </a:stretch>
              </p:blipFill>
              <p:spPr bwMode="auto">
                <a:xfrm>
                  <a:off x="6053" y="3716"/>
                  <a:ext cx="371" cy="371"/>
                </a:xfrm>
                <a:prstGeom prst="rect">
                  <a:avLst/>
                </a:prstGeom>
                <a:noFill/>
              </p:spPr>
            </p:pic>
            <p:pic>
              <p:nvPicPr>
                <p:cNvPr id="207" name="Picture 8" descr="partener"/>
                <p:cNvPicPr>
                  <a:picLocks noChangeAspect="1" noChangeArrowheads="1"/>
                </p:cNvPicPr>
                <p:nvPr/>
              </p:nvPicPr>
              <p:blipFill>
                <a:blip r:embed="rId12" cstate="print"/>
                <a:srcRect/>
                <a:stretch>
                  <a:fillRect/>
                </a:stretch>
              </p:blipFill>
              <p:spPr bwMode="auto">
                <a:xfrm>
                  <a:off x="6439" y="4913"/>
                  <a:ext cx="371" cy="371"/>
                </a:xfrm>
                <a:prstGeom prst="rect">
                  <a:avLst/>
                </a:prstGeom>
                <a:noFill/>
              </p:spPr>
            </p:pic>
            <p:pic>
              <p:nvPicPr>
                <p:cNvPr id="208" name="Picture 8" descr="partener"/>
                <p:cNvPicPr>
                  <a:picLocks noChangeAspect="1" noChangeArrowheads="1"/>
                </p:cNvPicPr>
                <p:nvPr/>
              </p:nvPicPr>
              <p:blipFill>
                <a:blip r:embed="rId12" cstate="print"/>
                <a:srcRect/>
                <a:stretch>
                  <a:fillRect/>
                </a:stretch>
              </p:blipFill>
              <p:spPr bwMode="auto">
                <a:xfrm>
                  <a:off x="5587" y="5599"/>
                  <a:ext cx="371" cy="371"/>
                </a:xfrm>
                <a:prstGeom prst="rect">
                  <a:avLst/>
                </a:prstGeom>
                <a:noFill/>
              </p:spPr>
            </p:pic>
            <p:pic>
              <p:nvPicPr>
                <p:cNvPr id="209" name="Picture 2" descr="hyperclinica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8901" y="7076"/>
                  <a:ext cx="364" cy="371"/>
                </a:xfrm>
                <a:prstGeom prst="rect">
                  <a:avLst/>
                </a:prstGeom>
                <a:noFill/>
              </p:spPr>
            </p:pic>
            <p:pic>
              <p:nvPicPr>
                <p:cNvPr id="210" name="Picture 2" descr="hyperclinica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8091" y="4325"/>
                  <a:ext cx="364" cy="371"/>
                </a:xfrm>
                <a:prstGeom prst="rect">
                  <a:avLst/>
                </a:prstGeom>
                <a:noFill/>
              </p:spPr>
            </p:pic>
            <p:pic>
              <p:nvPicPr>
                <p:cNvPr id="211" name="Picture 2" descr="hyperclinica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9351" y="8190"/>
                  <a:ext cx="364" cy="371"/>
                </a:xfrm>
                <a:prstGeom prst="rect">
                  <a:avLst/>
                </a:prstGeom>
                <a:noFill/>
              </p:spPr>
            </p:pic>
            <p:pic>
              <p:nvPicPr>
                <p:cNvPr id="212" name="Picture 4" descr="laborator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4115" y="7967"/>
                  <a:ext cx="378" cy="371"/>
                </a:xfrm>
                <a:prstGeom prst="rect">
                  <a:avLst/>
                </a:prstGeom>
                <a:noFill/>
              </p:spPr>
            </p:pic>
            <p:pic>
              <p:nvPicPr>
                <p:cNvPr id="213" name="Picture 4" descr="laborator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2801" y="6279"/>
                  <a:ext cx="378" cy="371"/>
                </a:xfrm>
                <a:prstGeom prst="rect">
                  <a:avLst/>
                </a:prstGeom>
                <a:noFill/>
              </p:spPr>
            </p:pic>
            <p:pic>
              <p:nvPicPr>
                <p:cNvPr id="214" name="Picture 4" descr="laborator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7608" y="4329"/>
                  <a:ext cx="378" cy="371"/>
                </a:xfrm>
                <a:prstGeom prst="rect">
                  <a:avLst/>
                </a:prstGeom>
                <a:noFill/>
              </p:spPr>
            </p:pic>
            <p:pic>
              <p:nvPicPr>
                <p:cNvPr id="215" name="Picture 257" descr="cex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8901" y="8597"/>
                  <a:ext cx="364" cy="371"/>
                </a:xfrm>
                <a:prstGeom prst="rect">
                  <a:avLst/>
                </a:prstGeom>
                <a:noFill/>
              </p:spPr>
            </p:pic>
            <p:pic>
              <p:nvPicPr>
                <p:cNvPr id="216" name="Picture 4" descr="laborator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8894" y="8172"/>
                  <a:ext cx="378" cy="371"/>
                </a:xfrm>
                <a:prstGeom prst="rect">
                  <a:avLst/>
                </a:prstGeom>
                <a:noFill/>
              </p:spPr>
            </p:pic>
            <p:pic>
              <p:nvPicPr>
                <p:cNvPr id="217" name="Picture 4" descr="laborator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3214" y="7925"/>
                  <a:ext cx="378" cy="371"/>
                </a:xfrm>
                <a:prstGeom prst="rect">
                  <a:avLst/>
                </a:prstGeom>
                <a:noFill/>
              </p:spPr>
            </p:pic>
            <p:pic>
              <p:nvPicPr>
                <p:cNvPr id="218" name="Picture 4" descr="laborator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5386" y="7447"/>
                  <a:ext cx="378" cy="371"/>
                </a:xfrm>
                <a:prstGeom prst="rect">
                  <a:avLst/>
                </a:prstGeom>
                <a:noFill/>
              </p:spPr>
            </p:pic>
            <p:pic>
              <p:nvPicPr>
                <p:cNvPr id="219" name="Picture 4" descr="laborator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5008" y="8565"/>
                  <a:ext cx="378" cy="371"/>
                </a:xfrm>
                <a:prstGeom prst="rect">
                  <a:avLst/>
                </a:prstGeom>
                <a:noFill/>
              </p:spPr>
            </p:pic>
            <p:pic>
              <p:nvPicPr>
                <p:cNvPr id="220" name="Picture 4" descr="laborator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5423" y="8022"/>
                  <a:ext cx="378" cy="371"/>
                </a:xfrm>
                <a:prstGeom prst="rect">
                  <a:avLst/>
                </a:prstGeom>
                <a:noFill/>
              </p:spPr>
            </p:pic>
            <p:pic>
              <p:nvPicPr>
                <p:cNvPr id="221" name="Picture 2" descr="centre medicale"/>
                <p:cNvPicPr>
                  <a:picLocks noChangeAspect="1" noChangeArrowheads="1"/>
                </p:cNvPicPr>
                <p:nvPr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7672" y="7916"/>
                  <a:ext cx="374" cy="374"/>
                </a:xfrm>
                <a:prstGeom prst="rect">
                  <a:avLst/>
                </a:prstGeom>
                <a:noFill/>
              </p:spPr>
            </p:pic>
            <p:pic>
              <p:nvPicPr>
                <p:cNvPr id="222" name="Picture 3" descr="recoltare"/>
                <p:cNvPicPr>
                  <a:picLocks noChangeAspect="1" noChangeArrowheads="1"/>
                </p:cNvPicPr>
                <p:nvPr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8487" y="7073"/>
                  <a:ext cx="374" cy="374"/>
                </a:xfrm>
                <a:prstGeom prst="rect">
                  <a:avLst/>
                </a:prstGeom>
                <a:noFill/>
              </p:spPr>
            </p:pic>
            <p:pic>
              <p:nvPicPr>
                <p:cNvPr id="223" name="Picture 2" descr="centre medicale"/>
                <p:cNvPicPr>
                  <a:picLocks noChangeAspect="1" noChangeArrowheads="1"/>
                </p:cNvPicPr>
                <p:nvPr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866" y="6498"/>
                  <a:ext cx="374" cy="374"/>
                </a:xfrm>
                <a:prstGeom prst="rect">
                  <a:avLst/>
                </a:prstGeom>
                <a:noFill/>
              </p:spPr>
            </p:pic>
            <p:pic>
              <p:nvPicPr>
                <p:cNvPr id="224" name="Picture 2" descr="centre medicale"/>
                <p:cNvPicPr>
                  <a:picLocks noChangeAspect="1" noChangeArrowheads="1"/>
                </p:cNvPicPr>
                <p:nvPr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876" y="6947"/>
                  <a:ext cx="374" cy="374"/>
                </a:xfrm>
                <a:prstGeom prst="rect">
                  <a:avLst/>
                </a:prstGeom>
                <a:noFill/>
              </p:spPr>
            </p:pic>
            <p:pic>
              <p:nvPicPr>
                <p:cNvPr id="225" name="Picture 2" descr="centre medicale"/>
                <p:cNvPicPr>
                  <a:picLocks noChangeAspect="1" noChangeArrowheads="1"/>
                </p:cNvPicPr>
                <p:nvPr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1855" y="5731"/>
                  <a:ext cx="374" cy="374"/>
                </a:xfrm>
                <a:prstGeom prst="rect">
                  <a:avLst/>
                </a:prstGeom>
                <a:noFill/>
              </p:spPr>
            </p:pic>
            <p:pic>
              <p:nvPicPr>
                <p:cNvPr id="226" name="Picture 2" descr="centre medicale"/>
                <p:cNvPicPr>
                  <a:picLocks noChangeAspect="1" noChangeArrowheads="1"/>
                </p:cNvPicPr>
                <p:nvPr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6704" y="7365"/>
                  <a:ext cx="374" cy="374"/>
                </a:xfrm>
                <a:prstGeom prst="rect">
                  <a:avLst/>
                </a:prstGeom>
                <a:noFill/>
              </p:spPr>
            </p:pic>
            <p:pic>
              <p:nvPicPr>
                <p:cNvPr id="227" name="Picture 2" descr="centre medicale"/>
                <p:cNvPicPr>
                  <a:picLocks noChangeAspect="1" noChangeArrowheads="1"/>
                </p:cNvPicPr>
                <p:nvPr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201" y="6893"/>
                  <a:ext cx="374" cy="374"/>
                </a:xfrm>
                <a:prstGeom prst="rect">
                  <a:avLst/>
                </a:prstGeom>
                <a:noFill/>
              </p:spPr>
            </p:pic>
            <p:pic>
              <p:nvPicPr>
                <p:cNvPr id="228" name="Picture 2" descr="centre medicale"/>
                <p:cNvPicPr>
                  <a:picLocks noChangeAspect="1" noChangeArrowheads="1"/>
                </p:cNvPicPr>
                <p:nvPr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306" y="7364"/>
                  <a:ext cx="374" cy="374"/>
                </a:xfrm>
                <a:prstGeom prst="rect">
                  <a:avLst/>
                </a:prstGeom>
                <a:noFill/>
              </p:spPr>
            </p:pic>
            <p:pic>
              <p:nvPicPr>
                <p:cNvPr id="229" name="Picture 2" descr="centre medicale"/>
                <p:cNvPicPr>
                  <a:picLocks noChangeAspect="1" noChangeArrowheads="1"/>
                </p:cNvPicPr>
                <p:nvPr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7672" y="6473"/>
                  <a:ext cx="374" cy="374"/>
                </a:xfrm>
                <a:prstGeom prst="rect">
                  <a:avLst/>
                </a:prstGeom>
                <a:noFill/>
              </p:spPr>
            </p:pic>
            <p:pic>
              <p:nvPicPr>
                <p:cNvPr id="230" name="Picture 2" descr="centre medicale"/>
                <p:cNvPicPr>
                  <a:picLocks noChangeAspect="1" noChangeArrowheads="1"/>
                </p:cNvPicPr>
                <p:nvPr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6604" y="5999"/>
                  <a:ext cx="374" cy="374"/>
                </a:xfrm>
                <a:prstGeom prst="rect">
                  <a:avLst/>
                </a:prstGeom>
                <a:noFill/>
              </p:spPr>
            </p:pic>
            <p:pic>
              <p:nvPicPr>
                <p:cNvPr id="231" name="Picture 2" descr="centre medicale"/>
                <p:cNvPicPr>
                  <a:picLocks noChangeAspect="1" noChangeArrowheads="1"/>
                </p:cNvPicPr>
                <p:nvPr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6891" y="5528"/>
                  <a:ext cx="374" cy="374"/>
                </a:xfrm>
                <a:prstGeom prst="rect">
                  <a:avLst/>
                </a:prstGeom>
                <a:noFill/>
              </p:spPr>
            </p:pic>
            <p:pic>
              <p:nvPicPr>
                <p:cNvPr id="232" name="Picture 3" descr="recoltare"/>
                <p:cNvPicPr>
                  <a:picLocks noChangeAspect="1" noChangeArrowheads="1"/>
                </p:cNvPicPr>
                <p:nvPr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7533" y="6097"/>
                  <a:ext cx="374" cy="374"/>
                </a:xfrm>
                <a:prstGeom prst="rect">
                  <a:avLst/>
                </a:prstGeom>
                <a:noFill/>
              </p:spPr>
            </p:pic>
            <p:pic>
              <p:nvPicPr>
                <p:cNvPr id="233" name="Picture 3" descr="recoltare"/>
                <p:cNvPicPr>
                  <a:picLocks noChangeAspect="1" noChangeArrowheads="1"/>
                </p:cNvPicPr>
                <p:nvPr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7222" y="5857"/>
                  <a:ext cx="374" cy="374"/>
                </a:xfrm>
                <a:prstGeom prst="rect">
                  <a:avLst/>
                </a:prstGeom>
                <a:noFill/>
              </p:spPr>
            </p:pic>
            <p:pic>
              <p:nvPicPr>
                <p:cNvPr id="234" name="Picture 3" descr="recoltare"/>
                <p:cNvPicPr>
                  <a:picLocks noChangeAspect="1" noChangeArrowheads="1"/>
                </p:cNvPicPr>
                <p:nvPr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3547" y="3529"/>
                  <a:ext cx="374" cy="374"/>
                </a:xfrm>
                <a:prstGeom prst="rect">
                  <a:avLst/>
                </a:prstGeom>
                <a:noFill/>
              </p:spPr>
            </p:pic>
            <p:pic>
              <p:nvPicPr>
                <p:cNvPr id="235" name="Picture 3" descr="recoltare"/>
                <p:cNvPicPr>
                  <a:picLocks noChangeAspect="1" noChangeArrowheads="1"/>
                </p:cNvPicPr>
                <p:nvPr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492" y="4566"/>
                  <a:ext cx="374" cy="374"/>
                </a:xfrm>
                <a:prstGeom prst="rect">
                  <a:avLst/>
                </a:prstGeom>
                <a:noFill/>
              </p:spPr>
            </p:pic>
            <p:pic>
              <p:nvPicPr>
                <p:cNvPr id="236" name="Picture 3" descr="recoltare"/>
                <p:cNvPicPr>
                  <a:picLocks noChangeAspect="1" noChangeArrowheads="1"/>
                </p:cNvPicPr>
                <p:nvPr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7649" y="5404"/>
                  <a:ext cx="374" cy="374"/>
                </a:xfrm>
                <a:prstGeom prst="rect">
                  <a:avLst/>
                </a:prstGeom>
                <a:noFill/>
              </p:spPr>
            </p:pic>
            <p:pic>
              <p:nvPicPr>
                <p:cNvPr id="237" name="Picture 3" descr="recoltare"/>
                <p:cNvPicPr>
                  <a:picLocks noChangeAspect="1" noChangeArrowheads="1"/>
                </p:cNvPicPr>
                <p:nvPr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9356" y="8603"/>
                  <a:ext cx="374" cy="374"/>
                </a:xfrm>
                <a:prstGeom prst="rect">
                  <a:avLst/>
                </a:prstGeom>
                <a:noFill/>
              </p:spPr>
            </p:pic>
            <p:pic>
              <p:nvPicPr>
                <p:cNvPr id="238" name="Picture 3" descr="recoltare"/>
                <p:cNvPicPr>
                  <a:picLocks noChangeAspect="1" noChangeArrowheads="1"/>
                </p:cNvPicPr>
                <p:nvPr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4229" y="4630"/>
                  <a:ext cx="374" cy="374"/>
                </a:xfrm>
                <a:prstGeom prst="rect">
                  <a:avLst/>
                </a:prstGeom>
                <a:noFill/>
              </p:spPr>
            </p:pic>
            <p:pic>
              <p:nvPicPr>
                <p:cNvPr id="239" name="Picture 3" descr="recoltare"/>
                <p:cNvPicPr>
                  <a:picLocks noChangeAspect="1" noChangeArrowheads="1"/>
                </p:cNvPicPr>
                <p:nvPr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4565" y="8562"/>
                  <a:ext cx="374" cy="374"/>
                </a:xfrm>
                <a:prstGeom prst="rect">
                  <a:avLst/>
                </a:prstGeom>
                <a:noFill/>
              </p:spPr>
            </p:pic>
            <p:pic>
              <p:nvPicPr>
                <p:cNvPr id="240" name="Picture 3" descr="recoltare"/>
                <p:cNvPicPr>
                  <a:picLocks noChangeAspect="1" noChangeArrowheads="1"/>
                </p:cNvPicPr>
                <p:nvPr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438" y="6928"/>
                  <a:ext cx="374" cy="374"/>
                </a:xfrm>
                <a:prstGeom prst="rect">
                  <a:avLst/>
                </a:prstGeom>
                <a:noFill/>
              </p:spPr>
            </p:pic>
            <p:pic>
              <p:nvPicPr>
                <p:cNvPr id="241" name="Picture 3" descr="recoltare"/>
                <p:cNvPicPr>
                  <a:picLocks noChangeAspect="1" noChangeArrowheads="1"/>
                </p:cNvPicPr>
                <p:nvPr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8077" y="6312"/>
                  <a:ext cx="374" cy="374"/>
                </a:xfrm>
                <a:prstGeom prst="rect">
                  <a:avLst/>
                </a:prstGeom>
                <a:noFill/>
              </p:spPr>
            </p:pic>
            <p:pic>
              <p:nvPicPr>
                <p:cNvPr id="242" name="Picture 3" descr="recoltare"/>
                <p:cNvPicPr>
                  <a:picLocks noChangeAspect="1" noChangeArrowheads="1"/>
                </p:cNvPicPr>
                <p:nvPr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866" y="7835"/>
                  <a:ext cx="374" cy="374"/>
                </a:xfrm>
                <a:prstGeom prst="rect">
                  <a:avLst/>
                </a:prstGeom>
                <a:noFill/>
              </p:spPr>
            </p:pic>
            <p:pic>
              <p:nvPicPr>
                <p:cNvPr id="243" name="Picture 3" descr="recoltare"/>
                <p:cNvPicPr>
                  <a:picLocks noChangeAspect="1" noChangeArrowheads="1"/>
                </p:cNvPicPr>
                <p:nvPr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7147" y="7366"/>
                  <a:ext cx="374" cy="374"/>
                </a:xfrm>
                <a:prstGeom prst="rect">
                  <a:avLst/>
                </a:prstGeom>
                <a:noFill/>
              </p:spPr>
            </p:pic>
            <p:pic>
              <p:nvPicPr>
                <p:cNvPr id="244" name="Picture 3" descr="recoltare"/>
                <p:cNvPicPr>
                  <a:picLocks noChangeAspect="1" noChangeArrowheads="1"/>
                </p:cNvPicPr>
                <p:nvPr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4494" y="3672"/>
                  <a:ext cx="374" cy="374"/>
                </a:xfrm>
                <a:prstGeom prst="rect">
                  <a:avLst/>
                </a:prstGeom>
                <a:noFill/>
              </p:spPr>
            </p:pic>
            <p:pic>
              <p:nvPicPr>
                <p:cNvPr id="245" name="Picture 3" descr="recoltare"/>
                <p:cNvPicPr>
                  <a:picLocks noChangeAspect="1" noChangeArrowheads="1"/>
                </p:cNvPicPr>
                <p:nvPr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4913" y="7075"/>
                  <a:ext cx="374" cy="374"/>
                </a:xfrm>
                <a:prstGeom prst="rect">
                  <a:avLst/>
                </a:prstGeom>
                <a:noFill/>
              </p:spPr>
            </p:pic>
            <p:pic>
              <p:nvPicPr>
                <p:cNvPr id="246" name="Picture 3" descr="recoltare"/>
                <p:cNvPicPr>
                  <a:picLocks noChangeAspect="1" noChangeArrowheads="1"/>
                </p:cNvPicPr>
                <p:nvPr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8527" y="6519"/>
                  <a:ext cx="374" cy="374"/>
                </a:xfrm>
                <a:prstGeom prst="rect">
                  <a:avLst/>
                </a:prstGeom>
                <a:noFill/>
              </p:spPr>
            </p:pic>
            <p:pic>
              <p:nvPicPr>
                <p:cNvPr id="247" name="Picture 3" descr="recoltare"/>
                <p:cNvPicPr>
                  <a:picLocks noChangeAspect="1" noChangeArrowheads="1"/>
                </p:cNvPicPr>
                <p:nvPr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970" y="5522"/>
                  <a:ext cx="374" cy="374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248" name="Picture 3" descr="recoltare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4872" y="4699"/>
                <a:ext cx="237" cy="237"/>
              </a:xfrm>
              <a:prstGeom prst="rect">
                <a:avLst/>
              </a:prstGeom>
              <a:noFill/>
            </p:spPr>
          </p:pic>
        </p:grpSp>
        <p:pic>
          <p:nvPicPr>
            <p:cNvPr id="249" name="Picture 291" descr="cex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725" y="4791"/>
              <a:ext cx="251" cy="256"/>
            </a:xfrm>
            <a:prstGeom prst="rect">
              <a:avLst/>
            </a:prstGeom>
            <a:noFill/>
          </p:spPr>
        </p:pic>
        <p:pic>
          <p:nvPicPr>
            <p:cNvPr id="250" name="Picture 4" descr="laborator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289" y="4535"/>
              <a:ext cx="238" cy="234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3000835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2226</TotalTime>
  <Words>381</Words>
  <Application>Microsoft Office PowerPoint</Application>
  <PresentationFormat>Widescreen</PresentationFormat>
  <Paragraphs>52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Iuliana Serea</dc:creator>
  <cp:lastModifiedBy>Marius Ionescu</cp:lastModifiedBy>
  <cp:revision>148</cp:revision>
  <dcterms:created xsi:type="dcterms:W3CDTF">2016-11-02T10:08:24Z</dcterms:created>
  <dcterms:modified xsi:type="dcterms:W3CDTF">2024-05-30T05:56:09Z</dcterms:modified>
</cp:coreProperties>
</file>