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96" r:id="rId5"/>
    <p:sldId id="298" r:id="rId6"/>
    <p:sldId id="261" r:id="rId7"/>
    <p:sldId id="289" r:id="rId8"/>
    <p:sldId id="290" r:id="rId9"/>
    <p:sldId id="292" r:id="rId10"/>
    <p:sldId id="299" r:id="rId11"/>
    <p:sldId id="300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082"/>
    <a:srgbClr val="13AF96"/>
    <a:srgbClr val="24B6E7"/>
    <a:srgbClr val="3D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46DA-23A2-4C2F-8891-DAB508522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0F39-5385-43E6-AE21-6A51A9FD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326479" y="6538769"/>
            <a:ext cx="24529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dirty="0">
                <a:solidFill>
                  <a:srgbClr val="3D5768"/>
                </a:solidFill>
              </a:rPr>
              <a:t>Call center: 021.9646 | www.medlife.ro |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71" y="210231"/>
            <a:ext cx="1881644" cy="2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A9B2-DFFC-4A4A-8E66-3FDC3DC2908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6B59-E607-4BAA-87EC-E357D36D8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://www.medlife.r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jpg"/><Relationship Id="rId4" Type="http://schemas.openxmlformats.org/officeDocument/2006/relationships/hyperlink" Target="http://www.medlife.r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02" y="0"/>
            <a:ext cx="81470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22" y="901148"/>
            <a:ext cx="943481" cy="504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84" y="6336565"/>
            <a:ext cx="2333704" cy="290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9596" y="1373960"/>
            <a:ext cx="4745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D5768"/>
                </a:solidFill>
              </a:rPr>
              <a:t>Procedura</a:t>
            </a:r>
            <a:r>
              <a:rPr lang="en-US" sz="2800" b="1" dirty="0">
                <a:solidFill>
                  <a:srgbClr val="3D5768"/>
                </a:solidFill>
              </a:rPr>
              <a:t> de </a:t>
            </a:r>
            <a:r>
              <a:rPr lang="en-US" sz="2800" b="1" dirty="0" err="1">
                <a:solidFill>
                  <a:srgbClr val="3D5768"/>
                </a:solidFill>
              </a:rPr>
              <a:t>accesare</a:t>
            </a:r>
            <a:r>
              <a:rPr lang="en-US" sz="2800" b="1" dirty="0">
                <a:solidFill>
                  <a:srgbClr val="3D5768"/>
                </a:solidFill>
              </a:rPr>
              <a:t> a </a:t>
            </a:r>
            <a:r>
              <a:rPr lang="en-US" sz="2800" b="1" dirty="0" err="1">
                <a:solidFill>
                  <a:srgbClr val="3D5768"/>
                </a:solidFill>
              </a:rPr>
              <a:t>serviciilor</a:t>
            </a:r>
            <a:r>
              <a:rPr lang="en-US" sz="2800" b="1" dirty="0">
                <a:solidFill>
                  <a:srgbClr val="3D5768"/>
                </a:solidFill>
              </a:rPr>
              <a:t> </a:t>
            </a:r>
            <a:r>
              <a:rPr lang="en-US" sz="2800" b="1" dirty="0" err="1">
                <a:solidFill>
                  <a:srgbClr val="3D5768"/>
                </a:solidFill>
              </a:rPr>
              <a:t>medicale</a:t>
            </a:r>
            <a:r>
              <a:rPr lang="en-US" sz="2800" b="1" dirty="0">
                <a:solidFill>
                  <a:srgbClr val="3D5768"/>
                </a:solidFill>
              </a:rPr>
              <a:t> </a:t>
            </a:r>
            <a:r>
              <a:rPr lang="ro-RO" sz="2800" b="1" dirty="0">
                <a:solidFill>
                  <a:srgbClr val="3D5768"/>
                </a:solidFill>
              </a:rPr>
              <a:t>î</a:t>
            </a:r>
            <a:r>
              <a:rPr lang="en-US" sz="2800" b="1" dirty="0">
                <a:solidFill>
                  <a:srgbClr val="3D5768"/>
                </a:solidFill>
              </a:rPr>
              <a:t>n </a:t>
            </a:r>
            <a:r>
              <a:rPr lang="en-US" sz="2800" b="1" dirty="0" err="1">
                <a:solidFill>
                  <a:srgbClr val="3D5768"/>
                </a:solidFill>
              </a:rPr>
              <a:t>cadrul</a:t>
            </a:r>
            <a:r>
              <a:rPr lang="en-US" sz="2800" b="1" dirty="0">
                <a:solidFill>
                  <a:srgbClr val="3D5768"/>
                </a:solidFill>
              </a:rPr>
              <a:t> </a:t>
            </a:r>
            <a:r>
              <a:rPr lang="en-US" sz="2800" b="1" dirty="0" err="1">
                <a:solidFill>
                  <a:srgbClr val="3D5768"/>
                </a:solidFill>
              </a:rPr>
              <a:t>Hyperclinicilor</a:t>
            </a:r>
            <a:r>
              <a:rPr lang="en-US" sz="2800" b="1" dirty="0">
                <a:solidFill>
                  <a:srgbClr val="3D5768"/>
                </a:solidFill>
              </a:rPr>
              <a:t> MedLife</a:t>
            </a:r>
          </a:p>
        </p:txBody>
      </p:sp>
    </p:spTree>
    <p:extLst>
      <p:ext uri="{BB962C8B-B14F-4D97-AF65-F5344CB8AC3E}">
        <p14:creationId xmlns:p14="http://schemas.microsoft.com/office/powerpoint/2010/main" val="76583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flipH="1">
            <a:off x="11655288" y="6507506"/>
            <a:ext cx="2899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>
                <a:solidFill>
                  <a:srgbClr val="3D5768"/>
                </a:solidFill>
              </a:rPr>
              <a:t>9</a:t>
            </a:r>
            <a:endParaRPr lang="ro-RO" dirty="0">
              <a:solidFill>
                <a:srgbClr val="3D5768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7"/>
          <a:stretch/>
        </p:blipFill>
        <p:spPr>
          <a:xfrm>
            <a:off x="1016000" y="943428"/>
            <a:ext cx="5987786" cy="54138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186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56400"/>
              </p:ext>
            </p:extLst>
          </p:nvPr>
        </p:nvGraphicFramePr>
        <p:xfrm>
          <a:off x="4953001" y="626848"/>
          <a:ext cx="7119256" cy="588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764">
                  <a:extLst>
                    <a:ext uri="{9D8B030D-6E8A-4147-A177-3AD203B41FA5}">
                      <a16:colId xmlns:a16="http://schemas.microsoft.com/office/drawing/2014/main" val="3180869059"/>
                    </a:ext>
                  </a:extLst>
                </a:gridCol>
                <a:gridCol w="1786164">
                  <a:extLst>
                    <a:ext uri="{9D8B030D-6E8A-4147-A177-3AD203B41FA5}">
                      <a16:colId xmlns:a16="http://schemas.microsoft.com/office/drawing/2014/main" val="3900884404"/>
                    </a:ext>
                  </a:extLst>
                </a:gridCol>
                <a:gridCol w="1786164">
                  <a:extLst>
                    <a:ext uri="{9D8B030D-6E8A-4147-A177-3AD203B41FA5}">
                      <a16:colId xmlns:a16="http://schemas.microsoft.com/office/drawing/2014/main" val="1558249076"/>
                    </a:ext>
                  </a:extLst>
                </a:gridCol>
                <a:gridCol w="1786164">
                  <a:extLst>
                    <a:ext uri="{9D8B030D-6E8A-4147-A177-3AD203B41FA5}">
                      <a16:colId xmlns:a16="http://schemas.microsoft.com/office/drawing/2014/main" val="1908659770"/>
                    </a:ext>
                  </a:extLst>
                </a:gridCol>
              </a:tblGrid>
              <a:tr h="264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MEDIC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SPECIALITATE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MEDIC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SPECIALITATE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926826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Abedini Alireza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Geana Ileana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Neurologie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727299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Albu Alice-Ioana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Endocrinologie/Ecografie 4D E8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Harbuz Lorena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159353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Andoniu Cristinel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 / Ecografie 4d E6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Hristea Adriana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Boli Infectioase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5649803"/>
                  </a:ext>
                </a:extLst>
              </a:tr>
              <a:tr h="5148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Angelescu Corina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Ecografie 4D    Voluson/Endoscopie-Gastroenterologie/Hepatologie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Iacomi Adriana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Alergologie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180841"/>
                  </a:ext>
                </a:extLst>
              </a:tr>
              <a:tr h="3005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Barbu Magdalena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ORL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Ionescu Daniela-Marcela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Pediatrie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3956024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Belinski Catalin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Urologie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Ionescu Stefania-Sorina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Psihiatrie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714180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Bello Alexander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Ionus Maria-Ruxandra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Psihiatrie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896646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Bumbea Horia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Hematologie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Kulcsar Iulia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213144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Calomfirescu Nicolae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Urologie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Lepoiev Sanda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Psihotereapie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1955203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Chelemen Miruna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Dermatologie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Linaru Ileana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ORL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0352900"/>
                  </a:ext>
                </a:extLst>
              </a:tr>
              <a:tr h="5148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Chitescu Rodica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Ecografie 4D E8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Marinescu Teohari Stefan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Endoscopie-Gastroenterologie/Hepatologie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40591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Codorean Ioan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RMN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Mihalache Ioana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Nefrologie pediatrica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87320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Constantiniu Radu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Urologie/Litotritie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Mihalca Radu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Andrologie/Endocrinologie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26281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Craciun Eugen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Endoscopie-Gastroenterologie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Minescu Bogdan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 / Cardiologie pediatrica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0495504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Craciun Mihai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Neurochirurgie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Mormos Cristian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628445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Cucea Relu Cristian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Oftalmologie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Muntean Alina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Gastroenterologie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574"/>
                  </a:ext>
                </a:extLst>
              </a:tr>
              <a:tr h="5148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Diaconu Gabriel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Psihiatrie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Naftanaila-Mali Florica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Medicina Interna/ Endoscopie-Gastroenterologie/ Ecografioe 3D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1743373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Dumbrava Doru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Cardiologie pediatrica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Nicodim Aurora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Oftalmologie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20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flipH="1">
            <a:off x="11655288" y="6507506"/>
            <a:ext cx="46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>
                <a:solidFill>
                  <a:srgbClr val="3D5768"/>
                </a:solidFill>
              </a:rPr>
              <a:t>10</a:t>
            </a:r>
            <a:endParaRPr lang="ro-RO" dirty="0">
              <a:solidFill>
                <a:srgbClr val="3D5768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7"/>
          <a:stretch/>
        </p:blipFill>
        <p:spPr>
          <a:xfrm>
            <a:off x="1016000" y="943428"/>
            <a:ext cx="5987786" cy="5413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5889" y="5308261"/>
            <a:ext cx="60905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D5768"/>
                </a:solidFill>
              </a:rPr>
              <a:t>Nota: Lista </a:t>
            </a:r>
            <a:r>
              <a:rPr lang="en-US" sz="1000" dirty="0" err="1">
                <a:solidFill>
                  <a:srgbClr val="3D5768"/>
                </a:solidFill>
              </a:rPr>
              <a:t>poate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suferi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modificari</a:t>
            </a:r>
            <a:r>
              <a:rPr lang="en-US" sz="1000" dirty="0">
                <a:solidFill>
                  <a:srgbClr val="3D5768"/>
                </a:solidFill>
              </a:rPr>
              <a:t>. </a:t>
            </a:r>
            <a:r>
              <a:rPr lang="en-US" sz="1000" dirty="0" err="1">
                <a:solidFill>
                  <a:srgbClr val="3D5768"/>
                </a:solidFill>
              </a:rPr>
              <a:t>Pentru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informatii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actualizate</a:t>
            </a:r>
            <a:r>
              <a:rPr lang="en-US" sz="1000" dirty="0">
                <a:solidFill>
                  <a:srgbClr val="3D5768"/>
                </a:solidFill>
              </a:rPr>
              <a:t> se </a:t>
            </a:r>
            <a:r>
              <a:rPr lang="en-US" sz="1000" dirty="0" err="1">
                <a:solidFill>
                  <a:srgbClr val="3D5768"/>
                </a:solidFill>
              </a:rPr>
              <a:t>contacteaza</a:t>
            </a:r>
            <a:r>
              <a:rPr lang="en-US" sz="1000" dirty="0">
                <a:solidFill>
                  <a:srgbClr val="3D5768"/>
                </a:solidFill>
              </a:rPr>
              <a:t> call </a:t>
            </a:r>
            <a:r>
              <a:rPr lang="en-US" sz="1000" dirty="0" err="1">
                <a:solidFill>
                  <a:srgbClr val="3D5768"/>
                </a:solidFill>
              </a:rPr>
              <a:t>centerul</a:t>
            </a:r>
            <a:r>
              <a:rPr lang="en-US" sz="1000" dirty="0">
                <a:solidFill>
                  <a:srgbClr val="3D5768"/>
                </a:solidFill>
              </a:rPr>
              <a:t> Medlife (0219646). </a:t>
            </a:r>
            <a:r>
              <a:rPr lang="en-US" sz="1000" dirty="0" err="1">
                <a:solidFill>
                  <a:srgbClr val="3D5768"/>
                </a:solidFill>
              </a:rPr>
              <a:t>Modificarea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acestei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liste</a:t>
            </a:r>
            <a:r>
              <a:rPr lang="en-US" sz="1000" dirty="0">
                <a:solidFill>
                  <a:srgbClr val="3D5768"/>
                </a:solidFill>
              </a:rPr>
              <a:t> se </a:t>
            </a:r>
            <a:r>
              <a:rPr lang="en-US" sz="1000" dirty="0" err="1">
                <a:solidFill>
                  <a:srgbClr val="3D5768"/>
                </a:solidFill>
              </a:rPr>
              <a:t>poate</a:t>
            </a:r>
            <a:r>
              <a:rPr lang="en-US" sz="1000" dirty="0">
                <a:solidFill>
                  <a:srgbClr val="3D5768"/>
                </a:solidFill>
              </a:rPr>
              <a:t> face </a:t>
            </a:r>
            <a:r>
              <a:rPr lang="en-US" sz="1000" dirty="0" err="1">
                <a:solidFill>
                  <a:srgbClr val="3D5768"/>
                </a:solidFill>
              </a:rPr>
              <a:t>fara</a:t>
            </a:r>
            <a:r>
              <a:rPr lang="en-US" sz="1000" dirty="0">
                <a:solidFill>
                  <a:srgbClr val="3D5768"/>
                </a:solidFill>
              </a:rPr>
              <a:t> o </a:t>
            </a:r>
            <a:r>
              <a:rPr lang="en-US" sz="1000" dirty="0" err="1">
                <a:solidFill>
                  <a:srgbClr val="3D5768"/>
                </a:solidFill>
              </a:rPr>
              <a:t>notificare</a:t>
            </a:r>
            <a:r>
              <a:rPr lang="en-US" sz="1000" dirty="0">
                <a:solidFill>
                  <a:srgbClr val="3D5768"/>
                </a:solidFill>
              </a:rPr>
              <a:t> </a:t>
            </a:r>
            <a:r>
              <a:rPr lang="en-US" sz="1000" dirty="0" err="1">
                <a:solidFill>
                  <a:srgbClr val="3D5768"/>
                </a:solidFill>
              </a:rPr>
              <a:t>prealabila</a:t>
            </a:r>
            <a:r>
              <a:rPr lang="en-US" sz="1000" dirty="0">
                <a:solidFill>
                  <a:srgbClr val="3D5768"/>
                </a:solidFill>
              </a:rPr>
              <a:t>.</a:t>
            </a:r>
          </a:p>
          <a:p>
            <a:r>
              <a:rPr lang="en-US" sz="1000" dirty="0">
                <a:solidFill>
                  <a:srgbClr val="3D5768"/>
                </a:solidFill>
              </a:rPr>
              <a:t> </a:t>
            </a:r>
          </a:p>
          <a:p>
            <a:r>
              <a:rPr lang="en-US" sz="1000" dirty="0" err="1">
                <a:solidFill>
                  <a:srgbClr val="3D5768"/>
                </a:solidFill>
              </a:rPr>
              <a:t>Echipa</a:t>
            </a:r>
            <a:r>
              <a:rPr lang="en-US" sz="1000" dirty="0">
                <a:solidFill>
                  <a:srgbClr val="3D5768"/>
                </a:solidFill>
              </a:rPr>
              <a:t> MedLife</a:t>
            </a:r>
          </a:p>
          <a:p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186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67280"/>
              </p:ext>
            </p:extLst>
          </p:nvPr>
        </p:nvGraphicFramePr>
        <p:xfrm>
          <a:off x="4953000" y="677919"/>
          <a:ext cx="7164604" cy="441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1">
                  <a:extLst>
                    <a:ext uri="{9D8B030D-6E8A-4147-A177-3AD203B41FA5}">
                      <a16:colId xmlns:a16="http://schemas.microsoft.com/office/drawing/2014/main" val="3665079271"/>
                    </a:ext>
                  </a:extLst>
                </a:gridCol>
                <a:gridCol w="1791151">
                  <a:extLst>
                    <a:ext uri="{9D8B030D-6E8A-4147-A177-3AD203B41FA5}">
                      <a16:colId xmlns:a16="http://schemas.microsoft.com/office/drawing/2014/main" val="1829709280"/>
                    </a:ext>
                  </a:extLst>
                </a:gridCol>
                <a:gridCol w="1791151">
                  <a:extLst>
                    <a:ext uri="{9D8B030D-6E8A-4147-A177-3AD203B41FA5}">
                      <a16:colId xmlns:a16="http://schemas.microsoft.com/office/drawing/2014/main" val="2054345939"/>
                    </a:ext>
                  </a:extLst>
                </a:gridCol>
                <a:gridCol w="1791151">
                  <a:extLst>
                    <a:ext uri="{9D8B030D-6E8A-4147-A177-3AD203B41FA5}">
                      <a16:colId xmlns:a16="http://schemas.microsoft.com/office/drawing/2014/main" val="183827175"/>
                    </a:ext>
                  </a:extLst>
                </a:gridCol>
              </a:tblGrid>
              <a:tr h="30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MEDIC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SPECIALITATE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MEDIC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SPECIALITATE</a:t>
                      </a:r>
                      <a:endParaRPr lang="en-US" sz="1000" b="1" i="0" u="none" strike="noStrike">
                        <a:solidFill>
                          <a:srgbClr val="3D57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71325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Nicodin Ovidiu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Spataru Radu Iulian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Chirurgie si ortopedie pediatrica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2093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Panaite Bogdan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Stanca Horia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Oftalmologie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729544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Pelinescu Onciul Dimitrie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 / Ecografie 4D E8 Expert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Stanca Razvan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Ginecologie/Ecografie 5D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69655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Petca Aida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Ginecologie/Ecografie 4D Expert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Stanescu Bogdan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Chirurgia tiroidei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718970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Petrescu Lacramioara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Cardiologie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Stanescu Diana-Irinel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Ecografie pediatrica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738772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Plesa Florentina Cristina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Neurologie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Stefaniu Ioan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Oftalmologie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3315941"/>
                  </a:ext>
                </a:extLst>
              </a:tr>
              <a:tr h="6180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Plugaru Gheorghe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Urologie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Straticiuc Sergiu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Ortopedie Pediatrica/ Ecografie Pediatrica/ Chirurgie Pediatrica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3005838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Pop Cosmin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Gastroenterologie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Stroescu Vlad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Psihiatrie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564284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Popescu Catalin Mihai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Dermatologie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Suiaga 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Neurochirurgie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985805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Radulescu-Botica Razvan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 / Ecografie 4D E8 Expert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Turculet Felicia Lorena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Ginecologie/Eco 4D E8 Expert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440658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Rohan Calin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Medicina Interna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Urziceanu-Augusta Rodica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Psihiatrie/Psihiatrie copii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3998201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Sandor Cosmina Teodora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Dermatologie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 Voinescu Valentin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kern="1200">
                          <a:solidFill>
                            <a:srgbClr val="3D5768"/>
                          </a:solidFill>
                          <a:latin typeface="+mn-lt"/>
                          <a:ea typeface="+mn-ea"/>
                          <a:cs typeface="+mn-cs"/>
                        </a:rPr>
                        <a:t> Urologie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052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7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24" y="1738327"/>
            <a:ext cx="3788695" cy="34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4687" y="4822299"/>
            <a:ext cx="3523722" cy="9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endParaRPr lang="ro-RO" sz="2600" b="1" dirty="0">
              <a:solidFill>
                <a:srgbClr val="3B508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600" b="1" dirty="0" err="1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Facem</a:t>
            </a:r>
            <a:r>
              <a:rPr lang="en-US" sz="2600" b="1" dirty="0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2600" b="1" dirty="0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bine</a:t>
            </a:r>
            <a:endParaRPr lang="en-US" sz="2600" b="1" dirty="0">
              <a:solidFill>
                <a:srgbClr val="3B5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1965" y="5944723"/>
            <a:ext cx="374916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3D5768"/>
                </a:solidFill>
              </a:rPr>
              <a:t>Call center: 021.9646 | www.medlife.ro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4" y="736048"/>
            <a:ext cx="943481" cy="504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34" y="681791"/>
            <a:ext cx="4256263" cy="6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>
          <a:xfrm>
            <a:off x="0" y="0"/>
            <a:ext cx="93162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2321" y="2405571"/>
            <a:ext cx="4051495" cy="286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en-US" sz="1400" dirty="0">
                <a:solidFill>
                  <a:srgbClr val="3D5768"/>
                </a:solidFill>
              </a:rPr>
              <a:t>   </a:t>
            </a:r>
            <a:r>
              <a:rPr lang="en-US" dirty="0">
                <a:solidFill>
                  <a:srgbClr val="3D5768"/>
                </a:solidFill>
              </a:rPr>
              <a:t>Ne </a:t>
            </a:r>
            <a:r>
              <a:rPr lang="en-US" dirty="0" err="1">
                <a:solidFill>
                  <a:srgbClr val="3D5768"/>
                </a:solidFill>
              </a:rPr>
              <a:t>bucur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m c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 din </a:t>
            </a:r>
            <a:r>
              <a:rPr lang="en-US" dirty="0" err="1">
                <a:solidFill>
                  <a:srgbClr val="3D5768"/>
                </a:solidFill>
              </a:rPr>
              <a:t>acest</a:t>
            </a:r>
            <a:r>
              <a:rPr lang="en-US" dirty="0">
                <a:solidFill>
                  <a:srgbClr val="3D5768"/>
                </a:solidFill>
              </a:rPr>
              <a:t> moment face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 err="1">
                <a:solidFill>
                  <a:srgbClr val="3D5768"/>
                </a:solidFill>
              </a:rPr>
              <a:t>i</a:t>
            </a:r>
            <a:r>
              <a:rPr lang="en-US" dirty="0">
                <a:solidFill>
                  <a:srgbClr val="3D5768"/>
                </a:solidFill>
              </a:rPr>
              <a:t> parte din </a:t>
            </a:r>
            <a:r>
              <a:rPr lang="en-US" dirty="0" err="1">
                <a:solidFill>
                  <a:srgbClr val="3D5768"/>
                </a:solidFill>
              </a:rPr>
              <a:t>comunitatea</a:t>
            </a:r>
            <a:r>
              <a:rPr lang="en-US" dirty="0">
                <a:solidFill>
                  <a:srgbClr val="3D5768"/>
                </a:solidFill>
              </a:rPr>
              <a:t> MedLife.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en-US" dirty="0">
                <a:solidFill>
                  <a:srgbClr val="3D5768"/>
                </a:solidFill>
              </a:rPr>
              <a:t>  </a:t>
            </a:r>
            <a:r>
              <a:rPr lang="en-US" dirty="0" err="1">
                <a:solidFill>
                  <a:srgbClr val="3D5768"/>
                </a:solidFill>
              </a:rPr>
              <a:t>Ve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 err="1">
                <a:solidFill>
                  <a:srgbClr val="3D5768"/>
                </a:solidFill>
              </a:rPr>
              <a:t>i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beneficia</a:t>
            </a:r>
            <a:r>
              <a:rPr lang="en-US" dirty="0">
                <a:solidFill>
                  <a:srgbClr val="3D5768"/>
                </a:solidFill>
              </a:rPr>
              <a:t> de </a:t>
            </a:r>
            <a:r>
              <a:rPr lang="en-US" dirty="0" err="1">
                <a:solidFill>
                  <a:srgbClr val="3D5768"/>
                </a:solidFill>
              </a:rPr>
              <a:t>serviciile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medicale</a:t>
            </a:r>
            <a:r>
              <a:rPr lang="en-US" dirty="0">
                <a:solidFill>
                  <a:srgbClr val="3D5768"/>
                </a:solidFill>
              </a:rPr>
              <a:t> de </a:t>
            </a:r>
            <a:r>
              <a:rPr lang="ro-RO" dirty="0">
                <a:solidFill>
                  <a:srgbClr val="3D5768"/>
                </a:solidFill>
              </a:rPr>
              <a:t>î</a:t>
            </a:r>
            <a:r>
              <a:rPr lang="en-US" dirty="0" err="1">
                <a:solidFill>
                  <a:srgbClr val="3D5768"/>
                </a:solidFill>
              </a:rPr>
              <a:t>nalt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calitate</a:t>
            </a:r>
            <a:r>
              <a:rPr lang="en-US" dirty="0">
                <a:solidFill>
                  <a:srgbClr val="3D5768"/>
                </a:solidFill>
              </a:rPr>
              <a:t> ale </a:t>
            </a:r>
            <a:r>
              <a:rPr lang="en-US" dirty="0" err="1">
                <a:solidFill>
                  <a:srgbClr val="3D5768"/>
                </a:solidFill>
              </a:rPr>
              <a:t>celui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mai</a:t>
            </a:r>
            <a:r>
              <a:rPr lang="en-US" dirty="0">
                <a:solidFill>
                  <a:srgbClr val="3D5768"/>
                </a:solidFill>
              </a:rPr>
              <a:t> mare operator </a:t>
            </a:r>
            <a:r>
              <a:rPr lang="en-US" dirty="0" err="1">
                <a:solidFill>
                  <a:srgbClr val="3D5768"/>
                </a:solidFill>
              </a:rPr>
              <a:t>privat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ro-RO" dirty="0">
                <a:solidFill>
                  <a:srgbClr val="3D5768"/>
                </a:solidFill>
              </a:rPr>
              <a:t>de sănătate </a:t>
            </a:r>
            <a:r>
              <a:rPr lang="en-US" dirty="0">
                <a:solidFill>
                  <a:srgbClr val="3D5768"/>
                </a:solidFill>
              </a:rPr>
              <a:t>din Rom</a:t>
            </a:r>
            <a:r>
              <a:rPr lang="ro-RO" dirty="0">
                <a:solidFill>
                  <a:srgbClr val="3D5768"/>
                </a:solidFill>
              </a:rPr>
              <a:t>â</a:t>
            </a:r>
            <a:r>
              <a:rPr lang="en-US" dirty="0" err="1">
                <a:solidFill>
                  <a:srgbClr val="3D5768"/>
                </a:solidFill>
              </a:rPr>
              <a:t>nia</a:t>
            </a:r>
            <a:r>
              <a:rPr lang="en-US" dirty="0">
                <a:solidFill>
                  <a:srgbClr val="3D5768"/>
                </a:solidFill>
              </a:rPr>
              <a:t>.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en-US" dirty="0">
                <a:solidFill>
                  <a:srgbClr val="3D5768"/>
                </a:solidFill>
              </a:rPr>
              <a:t>  </a:t>
            </a:r>
            <a:r>
              <a:rPr lang="en-US" dirty="0" err="1">
                <a:solidFill>
                  <a:srgbClr val="3D5768"/>
                </a:solidFill>
              </a:rPr>
              <a:t>Pentru</a:t>
            </a:r>
            <a:r>
              <a:rPr lang="en-US" dirty="0">
                <a:solidFill>
                  <a:srgbClr val="3D5768"/>
                </a:solidFill>
              </a:rPr>
              <a:t> a </a:t>
            </a:r>
            <a:r>
              <a:rPr lang="en-US" dirty="0" err="1">
                <a:solidFill>
                  <a:srgbClr val="3D5768"/>
                </a:solidFill>
              </a:rPr>
              <a:t>avea</a:t>
            </a:r>
            <a:r>
              <a:rPr lang="en-US" dirty="0">
                <a:solidFill>
                  <a:srgbClr val="3D5768"/>
                </a:solidFill>
              </a:rPr>
              <a:t> o </a:t>
            </a:r>
            <a:r>
              <a:rPr lang="en-US" dirty="0" err="1">
                <a:solidFill>
                  <a:srgbClr val="3D5768"/>
                </a:solidFill>
              </a:rPr>
              <a:t>experien</a:t>
            </a:r>
            <a:r>
              <a:rPr lang="ro-RO" dirty="0">
                <a:solidFill>
                  <a:srgbClr val="3D5768"/>
                </a:solidFill>
              </a:rPr>
              <a:t>ță</a:t>
            </a:r>
            <a:r>
              <a:rPr lang="en-US" dirty="0">
                <a:solidFill>
                  <a:srgbClr val="3D5768"/>
                </a:solidFill>
              </a:rPr>
              <a:t> c</a:t>
            </a:r>
            <a:r>
              <a:rPr lang="ro-RO" dirty="0">
                <a:solidFill>
                  <a:srgbClr val="3D5768"/>
                </a:solidFill>
              </a:rPr>
              <a:t>â</a:t>
            </a:r>
            <a:r>
              <a:rPr lang="en-US" dirty="0">
                <a:solidFill>
                  <a:srgbClr val="3D5768"/>
                </a:solidFill>
              </a:rPr>
              <a:t>t </a:t>
            </a:r>
            <a:r>
              <a:rPr lang="en-US" dirty="0" err="1">
                <a:solidFill>
                  <a:srgbClr val="3D5768"/>
                </a:solidFill>
              </a:rPr>
              <a:t>mai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pl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cut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, </a:t>
            </a:r>
            <a:r>
              <a:rPr lang="en-US" dirty="0" err="1">
                <a:solidFill>
                  <a:srgbClr val="3D5768"/>
                </a:solidFill>
              </a:rPr>
              <a:t>dorim</a:t>
            </a:r>
            <a:r>
              <a:rPr lang="en-US" dirty="0">
                <a:solidFill>
                  <a:srgbClr val="3D5768"/>
                </a:solidFill>
              </a:rPr>
              <a:t> s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 v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furniz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>
                <a:solidFill>
                  <a:srgbClr val="3D5768"/>
                </a:solidFill>
              </a:rPr>
              <a:t>m </a:t>
            </a:r>
            <a:r>
              <a:rPr lang="en-US" dirty="0" err="1">
                <a:solidFill>
                  <a:srgbClr val="3D5768"/>
                </a:solidFill>
              </a:rPr>
              <a:t>toate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informa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 err="1">
                <a:solidFill>
                  <a:srgbClr val="3D5768"/>
                </a:solidFill>
              </a:rPr>
              <a:t>iile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necesare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acces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 err="1">
                <a:solidFill>
                  <a:srgbClr val="3D5768"/>
                </a:solidFill>
              </a:rPr>
              <a:t>rii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serviciilor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medicale</a:t>
            </a:r>
            <a:r>
              <a:rPr lang="en-US" dirty="0">
                <a:solidFill>
                  <a:srgbClr val="3D5768"/>
                </a:solidFill>
              </a:rPr>
              <a:t> din </a:t>
            </a:r>
            <a:r>
              <a:rPr lang="en-US" dirty="0" err="1">
                <a:solidFill>
                  <a:srgbClr val="3D5768"/>
                </a:solidFill>
              </a:rPr>
              <a:t>cadrul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err="1">
                <a:solidFill>
                  <a:srgbClr val="3D5768"/>
                </a:solidFill>
              </a:rPr>
              <a:t>clinicilor</a:t>
            </a:r>
            <a:r>
              <a:rPr lang="en-US">
                <a:solidFill>
                  <a:srgbClr val="3D5768"/>
                </a:solidFill>
              </a:rPr>
              <a:t> MedLife, </a:t>
            </a:r>
            <a:r>
              <a:rPr lang="en-US" dirty="0">
                <a:solidFill>
                  <a:srgbClr val="3D5768"/>
                </a:solidFill>
              </a:rPr>
              <a:t>la </a:t>
            </a:r>
            <a:r>
              <a:rPr lang="en-US" dirty="0" err="1">
                <a:solidFill>
                  <a:srgbClr val="3D5768"/>
                </a:solidFill>
              </a:rPr>
              <a:t>nivel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na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 err="1">
                <a:solidFill>
                  <a:srgbClr val="3D5768"/>
                </a:solidFill>
              </a:rPr>
              <a:t>ional</a:t>
            </a:r>
            <a:r>
              <a:rPr lang="en-US" dirty="0">
                <a:solidFill>
                  <a:srgbClr val="3D5768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0" y="1167885"/>
            <a:ext cx="4051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en-US" sz="3200" dirty="0">
                <a:solidFill>
                  <a:srgbClr val="3D5768"/>
                </a:solidFill>
              </a:rPr>
              <a:t>Bine a</a:t>
            </a:r>
            <a:r>
              <a:rPr lang="ro-RO" sz="3200" dirty="0">
                <a:solidFill>
                  <a:srgbClr val="3D5768"/>
                </a:solidFill>
              </a:rPr>
              <a:t>ț</a:t>
            </a:r>
            <a:r>
              <a:rPr lang="en-US" sz="3200" dirty="0" err="1">
                <a:solidFill>
                  <a:srgbClr val="3D5768"/>
                </a:solidFill>
              </a:rPr>
              <a:t>i</a:t>
            </a:r>
            <a:r>
              <a:rPr lang="en-US" sz="3200" dirty="0">
                <a:solidFill>
                  <a:srgbClr val="3D5768"/>
                </a:solidFill>
              </a:rPr>
              <a:t> </a:t>
            </a:r>
            <a:r>
              <a:rPr lang="en-US" sz="3200" dirty="0" err="1">
                <a:solidFill>
                  <a:srgbClr val="3D5768"/>
                </a:solidFill>
              </a:rPr>
              <a:t>venit</a:t>
            </a:r>
            <a:r>
              <a:rPr lang="en-US" sz="3200" dirty="0">
                <a:solidFill>
                  <a:srgbClr val="3D5768"/>
                </a:solidFill>
              </a:rPr>
              <a:t> !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1734800" y="6507506"/>
            <a:ext cx="27829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021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83539" y="4463244"/>
            <a:ext cx="182229" cy="283033"/>
          </a:xfrm>
          <a:prstGeom prst="rect">
            <a:avLst/>
          </a:prstGeom>
          <a:solidFill>
            <a:srgbClr val="13A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83539" y="3636039"/>
            <a:ext cx="182230" cy="549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3542" y="2816391"/>
            <a:ext cx="182227" cy="602224"/>
          </a:xfrm>
          <a:prstGeom prst="rect">
            <a:avLst/>
          </a:prstGeom>
          <a:solidFill>
            <a:srgbClr val="24B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83541" y="1699941"/>
            <a:ext cx="182228" cy="8839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1981" y="1177315"/>
            <a:ext cx="2194559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ro-RO" sz="3200" dirty="0">
                <a:solidFill>
                  <a:srgbClr val="3D5768"/>
                </a:solidFill>
              </a:rPr>
              <a:t>CUPRINS</a:t>
            </a:r>
            <a:endParaRPr lang="en-US" sz="3200" dirty="0">
              <a:solidFill>
                <a:srgbClr val="3D57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3512" y="1699941"/>
            <a:ext cx="47667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5768"/>
                </a:solidFill>
              </a:rPr>
              <a:t>Program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 err="1">
                <a:solidFill>
                  <a:srgbClr val="3D5768"/>
                </a:solidFill>
              </a:rPr>
              <a:t>ri</a:t>
            </a:r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D5768"/>
                </a:solidFill>
              </a:rPr>
              <a:t>Informa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>
                <a:solidFill>
                  <a:srgbClr val="3D5768"/>
                </a:solidFill>
              </a:rPr>
              <a:t>ii </a:t>
            </a:r>
            <a:r>
              <a:rPr lang="en-US" dirty="0" err="1">
                <a:solidFill>
                  <a:srgbClr val="3D5768"/>
                </a:solidFill>
              </a:rPr>
              <a:t>necesare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efectu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 err="1">
                <a:solidFill>
                  <a:srgbClr val="3D5768"/>
                </a:solidFill>
              </a:rPr>
              <a:t>rii</a:t>
            </a:r>
            <a:r>
              <a:rPr lang="en-US" dirty="0">
                <a:solidFill>
                  <a:srgbClr val="3D5768"/>
                </a:solidFill>
              </a:rPr>
              <a:t> program</a:t>
            </a:r>
            <a:r>
              <a:rPr lang="ro-RO" dirty="0">
                <a:solidFill>
                  <a:srgbClr val="3D5768"/>
                </a:solidFill>
              </a:rPr>
              <a:t>ă</a:t>
            </a:r>
            <a:r>
              <a:rPr lang="en-US" dirty="0" err="1">
                <a:solidFill>
                  <a:srgbClr val="3D5768"/>
                </a:solidFill>
              </a:rPr>
              <a:t>rilor</a:t>
            </a:r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D5768"/>
                </a:solidFill>
              </a:rPr>
              <a:t>Accesarea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serviciilor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ro-RO" dirty="0">
                <a:solidFill>
                  <a:srgbClr val="3D5768"/>
                </a:solidFill>
              </a:rPr>
              <a:t>î</a:t>
            </a:r>
            <a:r>
              <a:rPr lang="en-US" dirty="0">
                <a:solidFill>
                  <a:srgbClr val="3D5768"/>
                </a:solidFill>
              </a:rPr>
              <a:t>n </a:t>
            </a:r>
            <a:r>
              <a:rPr lang="en-US" dirty="0" err="1">
                <a:solidFill>
                  <a:srgbClr val="3D5768"/>
                </a:solidFill>
              </a:rPr>
              <a:t>Hyperclinicile</a:t>
            </a:r>
            <a:r>
              <a:rPr lang="en-US" dirty="0">
                <a:solidFill>
                  <a:srgbClr val="3D5768"/>
                </a:solidFill>
              </a:rPr>
              <a:t> MedLife</a:t>
            </a:r>
          </a:p>
          <a:p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D5768"/>
                </a:solidFill>
              </a:rPr>
              <a:t>Analize de laborator </a:t>
            </a:r>
            <a:r>
              <a:rPr lang="ro-RO" dirty="0">
                <a:solidFill>
                  <a:srgbClr val="3D5768"/>
                </a:solidFill>
              </a:rPr>
              <a:t>ș</a:t>
            </a:r>
            <a:r>
              <a:rPr lang="it-IT" dirty="0">
                <a:solidFill>
                  <a:srgbClr val="3D5768"/>
                </a:solidFill>
              </a:rPr>
              <a:t>i investiga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it-IT" dirty="0">
                <a:solidFill>
                  <a:srgbClr val="3D5768"/>
                </a:solidFill>
              </a:rPr>
              <a:t>ii medicale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D5768"/>
                </a:solidFill>
              </a:rPr>
              <a:t>Rezultatul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analizelor</a:t>
            </a:r>
            <a:r>
              <a:rPr lang="en-US" dirty="0">
                <a:solidFill>
                  <a:srgbClr val="3D5768"/>
                </a:solidFill>
              </a:rPr>
              <a:t>/</a:t>
            </a:r>
            <a:r>
              <a:rPr lang="en-US" dirty="0" err="1">
                <a:solidFill>
                  <a:srgbClr val="3D5768"/>
                </a:solidFill>
              </a:rPr>
              <a:t>investiga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en-US" dirty="0" err="1">
                <a:solidFill>
                  <a:srgbClr val="3D5768"/>
                </a:solidFill>
              </a:rPr>
              <a:t>iilor</a:t>
            </a:r>
            <a:r>
              <a:rPr lang="en-US" dirty="0">
                <a:solidFill>
                  <a:srgbClr val="3D5768"/>
                </a:solidFill>
              </a:rPr>
              <a:t> </a:t>
            </a:r>
            <a:r>
              <a:rPr lang="en-US" dirty="0" err="1">
                <a:solidFill>
                  <a:srgbClr val="3D5768"/>
                </a:solidFill>
              </a:rPr>
              <a:t>medicale</a:t>
            </a:r>
            <a:endParaRPr lang="en-US" dirty="0">
              <a:solidFill>
                <a:srgbClr val="3D5768"/>
              </a:solidFill>
            </a:endParaRPr>
          </a:p>
          <a:p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D5768"/>
                </a:solidFill>
              </a:rPr>
              <a:t>HOTLINE medical</a:t>
            </a:r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D5768"/>
                </a:solidFill>
              </a:rPr>
              <a:t>Situa</a:t>
            </a:r>
            <a:r>
              <a:rPr lang="ro-RO" dirty="0">
                <a:solidFill>
                  <a:srgbClr val="3D5768"/>
                </a:solidFill>
              </a:rPr>
              <a:t>ț</a:t>
            </a:r>
            <a:r>
              <a:rPr lang="it-IT" dirty="0">
                <a:solidFill>
                  <a:srgbClr val="3D5768"/>
                </a:solidFill>
              </a:rPr>
              <a:t>ii de urgen</a:t>
            </a:r>
            <a:r>
              <a:rPr lang="ro-RO" dirty="0">
                <a:solidFill>
                  <a:srgbClr val="3D5768"/>
                </a:solidFill>
              </a:rPr>
              <a:t>ță</a:t>
            </a:r>
            <a:r>
              <a:rPr lang="it-IT" dirty="0">
                <a:solidFill>
                  <a:srgbClr val="3D5768"/>
                </a:solidFill>
              </a:rPr>
              <a:t> </a:t>
            </a:r>
          </a:p>
          <a:p>
            <a:endParaRPr lang="en-US" dirty="0">
              <a:solidFill>
                <a:srgbClr val="3D57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D5768"/>
                </a:solidFill>
              </a:rPr>
              <a:t>Servicii</a:t>
            </a:r>
            <a:r>
              <a:rPr lang="en-US" dirty="0">
                <a:solidFill>
                  <a:srgbClr val="3D5768"/>
                </a:solidFill>
              </a:rPr>
              <a:t> cu </a:t>
            </a:r>
            <a:r>
              <a:rPr lang="en-US" dirty="0" err="1">
                <a:solidFill>
                  <a:srgbClr val="3D5768"/>
                </a:solidFill>
              </a:rPr>
              <a:t>regim</a:t>
            </a:r>
            <a:r>
              <a:rPr lang="en-US" dirty="0">
                <a:solidFill>
                  <a:srgbClr val="3D5768"/>
                </a:solidFill>
              </a:rPr>
              <a:t> special</a:t>
            </a:r>
          </a:p>
          <a:p>
            <a:endParaRPr lang="en-US" sz="1200" dirty="0">
              <a:solidFill>
                <a:srgbClr val="3D576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625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2</a:t>
            </a:r>
            <a:endParaRPr lang="ro-RO" dirty="0">
              <a:solidFill>
                <a:srgbClr val="3D5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7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3</a:t>
            </a:r>
            <a:endParaRPr lang="ro-RO" dirty="0">
              <a:solidFill>
                <a:srgbClr val="3D5768"/>
              </a:solidFill>
            </a:endParaRPr>
          </a:p>
        </p:txBody>
      </p:sp>
      <p:pic>
        <p:nvPicPr>
          <p:cNvPr id="7" name="Picture 2" descr="E:\work\medlife\ghidul clientului\ghid editabil ppt\programarea on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659731"/>
            <a:ext cx="5413637" cy="57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81158" y="505122"/>
            <a:ext cx="52219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b="1" dirty="0">
                <a:solidFill>
                  <a:srgbClr val="3D5768"/>
                </a:solidFill>
              </a:rPr>
              <a:t>Program</a:t>
            </a:r>
            <a:r>
              <a:rPr lang="ro-RO" sz="1600" b="1" dirty="0">
                <a:solidFill>
                  <a:srgbClr val="3D5768"/>
                </a:solidFill>
              </a:rPr>
              <a:t>ă</a:t>
            </a:r>
            <a:r>
              <a:rPr lang="en-US" sz="1600" b="1" dirty="0" err="1">
                <a:solidFill>
                  <a:srgbClr val="3D5768"/>
                </a:solidFill>
              </a:rPr>
              <a:t>ri</a:t>
            </a:r>
            <a:endParaRPr lang="en-US" sz="1600" dirty="0">
              <a:solidFill>
                <a:srgbClr val="3D5768"/>
              </a:solidFill>
            </a:endParaRPr>
          </a:p>
          <a:p>
            <a:pPr lvl="0" algn="just"/>
            <a:endParaRPr lang="en-US" sz="800" dirty="0">
              <a:solidFill>
                <a:srgbClr val="3D5768"/>
              </a:solidFill>
            </a:endParaRPr>
          </a:p>
          <a:p>
            <a:pPr lvl="0" algn="just"/>
            <a:r>
              <a:rPr lang="en-US" sz="1600" dirty="0">
                <a:solidFill>
                  <a:srgbClr val="3D5768"/>
                </a:solidFill>
              </a:rPr>
              <a:t>   </a:t>
            </a:r>
            <a:r>
              <a:rPr lang="en-US" sz="1500" dirty="0" err="1">
                <a:solidFill>
                  <a:srgbClr val="3D5768"/>
                </a:solidFill>
              </a:rPr>
              <a:t>Toate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serviciile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medicale</a:t>
            </a:r>
            <a:r>
              <a:rPr lang="en-US" sz="1500" dirty="0">
                <a:solidFill>
                  <a:srgbClr val="3D5768"/>
                </a:solidFill>
              </a:rPr>
              <a:t> pot fi </a:t>
            </a:r>
            <a:r>
              <a:rPr lang="en-US" sz="1500" dirty="0" err="1">
                <a:solidFill>
                  <a:srgbClr val="3D5768"/>
                </a:solidFill>
              </a:rPr>
              <a:t>accesate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doar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en-US" sz="1500" dirty="0">
                <a:solidFill>
                  <a:srgbClr val="3D5768"/>
                </a:solidFill>
              </a:rPr>
              <a:t>n </a:t>
            </a:r>
            <a:r>
              <a:rPr lang="en-US" sz="1500" dirty="0" err="1">
                <a:solidFill>
                  <a:srgbClr val="3D5768"/>
                </a:solidFill>
              </a:rPr>
              <a:t>baza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unei</a:t>
            </a:r>
            <a:r>
              <a:rPr lang="en-US" sz="1500" dirty="0">
                <a:solidFill>
                  <a:srgbClr val="3D5768"/>
                </a:solidFill>
              </a:rPr>
              <a:t> program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 err="1">
                <a:solidFill>
                  <a:srgbClr val="3D5768"/>
                </a:solidFill>
              </a:rPr>
              <a:t>ri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efectuate</a:t>
            </a:r>
            <a:r>
              <a:rPr lang="en-US" sz="1500" dirty="0">
                <a:solidFill>
                  <a:srgbClr val="3D5768"/>
                </a:solidFill>
              </a:rPr>
              <a:t> la </a:t>
            </a:r>
            <a:r>
              <a:rPr lang="en-US" sz="1500" dirty="0" err="1">
                <a:solidFill>
                  <a:srgbClr val="3D5768"/>
                </a:solidFill>
              </a:rPr>
              <a:t>tel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b="1" dirty="0">
                <a:solidFill>
                  <a:srgbClr val="3D5768"/>
                </a:solidFill>
              </a:rPr>
              <a:t>021</a:t>
            </a:r>
            <a:r>
              <a:rPr lang="ro-RO" sz="1500" b="1" dirty="0">
                <a:solidFill>
                  <a:srgbClr val="3D5768"/>
                </a:solidFill>
              </a:rPr>
              <a:t>/</a:t>
            </a:r>
            <a:r>
              <a:rPr lang="en-US" sz="1500" b="1" dirty="0">
                <a:solidFill>
                  <a:srgbClr val="3D5768"/>
                </a:solidFill>
              </a:rPr>
              <a:t>9646 </a:t>
            </a:r>
            <a:r>
              <a:rPr lang="en-US" sz="1500" dirty="0" err="1">
                <a:solidFill>
                  <a:srgbClr val="3D5768"/>
                </a:solidFill>
              </a:rPr>
              <a:t>pentru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Bucure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en-US" sz="1500" dirty="0" err="1">
                <a:solidFill>
                  <a:srgbClr val="3D5768"/>
                </a:solidFill>
              </a:rPr>
              <a:t>ti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sau</a:t>
            </a:r>
            <a:r>
              <a:rPr lang="en-US" sz="1500" dirty="0">
                <a:solidFill>
                  <a:srgbClr val="3D5768"/>
                </a:solidFill>
              </a:rPr>
              <a:t> contact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en-US" sz="1500" dirty="0" err="1">
                <a:solidFill>
                  <a:srgbClr val="3D5768"/>
                </a:solidFill>
              </a:rPr>
              <a:t>nd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Hyperclinicile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proprii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 err="1">
                <a:solidFill>
                  <a:srgbClr val="3D5768"/>
                </a:solidFill>
              </a:rPr>
              <a:t>ș</a:t>
            </a:r>
            <a:r>
              <a:rPr lang="en-US" sz="1500" dirty="0" err="1">
                <a:solidFill>
                  <a:srgbClr val="3D5768"/>
                </a:solidFill>
              </a:rPr>
              <a:t>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partenere</a:t>
            </a:r>
            <a:r>
              <a:rPr lang="en-US" sz="1500" dirty="0">
                <a:solidFill>
                  <a:srgbClr val="3D5768"/>
                </a:solidFill>
              </a:rPr>
              <a:t> din </a:t>
            </a:r>
            <a:r>
              <a:rPr lang="en-US" sz="1500" dirty="0" err="1">
                <a:solidFill>
                  <a:srgbClr val="3D5768"/>
                </a:solidFill>
              </a:rPr>
              <a:t>teritoriu</a:t>
            </a:r>
            <a:r>
              <a:rPr lang="en-US" sz="1500" dirty="0">
                <a:solidFill>
                  <a:srgbClr val="3D5768"/>
                </a:solidFill>
              </a:rPr>
              <a:t> (re</a:t>
            </a:r>
            <a:r>
              <a:rPr lang="ro-RO" sz="1500">
                <a:solidFill>
                  <a:srgbClr val="3D5768"/>
                </a:solidFill>
              </a:rPr>
              <a:t>ț</a:t>
            </a:r>
            <a:r>
              <a:rPr lang="en-US" sz="1500">
                <a:solidFill>
                  <a:srgbClr val="3D5768"/>
                </a:solidFill>
              </a:rPr>
              <a:t>eaua </a:t>
            </a:r>
            <a:r>
              <a:rPr lang="en-US" sz="1500" dirty="0" err="1">
                <a:solidFill>
                  <a:srgbClr val="3D5768"/>
                </a:solidFill>
              </a:rPr>
              <a:t>NetLife</a:t>
            </a:r>
            <a:r>
              <a:rPr lang="en-US" sz="1500" dirty="0">
                <a:solidFill>
                  <a:srgbClr val="3D5768"/>
                </a:solidFill>
              </a:rPr>
              <a:t>).</a:t>
            </a:r>
            <a:endParaRPr lang="ro-RO" sz="1500" dirty="0">
              <a:solidFill>
                <a:srgbClr val="3D5768"/>
              </a:solidFill>
            </a:endParaRPr>
          </a:p>
          <a:p>
            <a:pPr lvl="0" algn="just"/>
            <a:r>
              <a:rPr lang="en-US" sz="1500" dirty="0">
                <a:solidFill>
                  <a:srgbClr val="3D5768"/>
                </a:solidFill>
              </a:rPr>
              <a:t>         </a:t>
            </a:r>
          </a:p>
          <a:p>
            <a:pPr lvl="0" algn="just"/>
            <a:r>
              <a:rPr lang="en-US" sz="1500" dirty="0">
                <a:solidFill>
                  <a:srgbClr val="3D5768"/>
                </a:solidFill>
              </a:rPr>
              <a:t>    Program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rile se pot </a:t>
            </a:r>
            <a:r>
              <a:rPr lang="en-US" sz="1500" dirty="0" err="1">
                <a:solidFill>
                  <a:srgbClr val="3D5768"/>
                </a:solidFill>
              </a:rPr>
              <a:t>efectua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 err="1">
                <a:solidFill>
                  <a:srgbClr val="3D5768"/>
                </a:solidFill>
              </a:rPr>
              <a:t>ș</a:t>
            </a:r>
            <a:r>
              <a:rPr lang="en-US" sz="1500" dirty="0" err="1">
                <a:solidFill>
                  <a:srgbClr val="3D5768"/>
                </a:solidFill>
              </a:rPr>
              <a:t>i</a:t>
            </a:r>
            <a:r>
              <a:rPr lang="en-US" sz="1500" b="1" dirty="0">
                <a:solidFill>
                  <a:srgbClr val="3D5768"/>
                </a:solidFill>
              </a:rPr>
              <a:t> </a:t>
            </a:r>
            <a:r>
              <a:rPr lang="en-US" sz="1500" dirty="0">
                <a:solidFill>
                  <a:srgbClr val="3D5768"/>
                </a:solidFill>
              </a:rPr>
              <a:t>online</a:t>
            </a:r>
            <a:r>
              <a:rPr lang="ro-RO" sz="1500" dirty="0">
                <a:solidFill>
                  <a:srgbClr val="3D5768"/>
                </a:solidFill>
              </a:rPr>
              <a:t> pe site-ul 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u="sng" dirty="0">
                <a:solidFill>
                  <a:srgbClr val="3D5768"/>
                </a:solidFill>
                <a:hlinkClick r:id="rId4"/>
              </a:rPr>
              <a:t>www.medlife.ro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sau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prin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intermediul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aplica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iei</a:t>
            </a:r>
            <a:r>
              <a:rPr lang="en-US" sz="1500" dirty="0">
                <a:solidFill>
                  <a:srgbClr val="3D5768"/>
                </a:solidFill>
              </a:rPr>
              <a:t> MEDLIFE </a:t>
            </a:r>
            <a:r>
              <a:rPr lang="en-US" sz="1500" dirty="0" err="1">
                <a:solidFill>
                  <a:srgbClr val="3D5768"/>
                </a:solidFill>
              </a:rPr>
              <a:t>disponibila</a:t>
            </a:r>
            <a:r>
              <a:rPr lang="en-US" sz="1500" dirty="0">
                <a:solidFill>
                  <a:srgbClr val="3D5768"/>
                </a:solidFill>
              </a:rPr>
              <a:t> in </a:t>
            </a:r>
            <a:r>
              <a:rPr lang="it-IT" sz="1500" dirty="0">
                <a:solidFill>
                  <a:srgbClr val="3D5768"/>
                </a:solidFill>
              </a:rPr>
              <a:t>Google Play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App Store</a:t>
            </a:r>
            <a:r>
              <a:rPr lang="en-US" sz="1500" dirty="0">
                <a:solidFill>
                  <a:srgbClr val="3D5768"/>
                </a:solidFill>
              </a:rPr>
              <a:t>. 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</a:p>
          <a:p>
            <a:pPr lvl="0" algn="just"/>
            <a:endParaRPr lang="en-US" sz="800" dirty="0">
              <a:solidFill>
                <a:srgbClr val="3D5768"/>
              </a:solidFill>
            </a:endParaRPr>
          </a:p>
          <a:p>
            <a:pPr lvl="0" algn="just"/>
            <a:r>
              <a:rPr lang="en-US" sz="1600" b="1" dirty="0" err="1">
                <a:solidFill>
                  <a:srgbClr val="3D5768"/>
                </a:solidFill>
              </a:rPr>
              <a:t>Informa</a:t>
            </a:r>
            <a:r>
              <a:rPr lang="ro-RO" sz="1600" b="1" dirty="0">
                <a:solidFill>
                  <a:srgbClr val="3D5768"/>
                </a:solidFill>
              </a:rPr>
              <a:t>ț</a:t>
            </a:r>
            <a:r>
              <a:rPr lang="en-US" sz="1600" b="1" dirty="0">
                <a:solidFill>
                  <a:srgbClr val="3D5768"/>
                </a:solidFill>
              </a:rPr>
              <a:t>ii </a:t>
            </a:r>
            <a:r>
              <a:rPr lang="en-US" sz="1600" b="1" dirty="0" err="1">
                <a:solidFill>
                  <a:srgbClr val="3D5768"/>
                </a:solidFill>
              </a:rPr>
              <a:t>necesare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efectu</a:t>
            </a:r>
            <a:r>
              <a:rPr lang="ro-RO" sz="1600" b="1" dirty="0">
                <a:solidFill>
                  <a:srgbClr val="3D5768"/>
                </a:solidFill>
              </a:rPr>
              <a:t>ă</a:t>
            </a:r>
            <a:r>
              <a:rPr lang="en-US" sz="1600" b="1" dirty="0" err="1">
                <a:solidFill>
                  <a:srgbClr val="3D5768"/>
                </a:solidFill>
              </a:rPr>
              <a:t>rii</a:t>
            </a:r>
            <a:r>
              <a:rPr lang="en-US" sz="1600" b="1" dirty="0">
                <a:solidFill>
                  <a:srgbClr val="3D5768"/>
                </a:solidFill>
              </a:rPr>
              <a:t> program</a:t>
            </a:r>
            <a:r>
              <a:rPr lang="ro-RO" sz="1600" b="1" dirty="0">
                <a:solidFill>
                  <a:srgbClr val="3D5768"/>
                </a:solidFill>
              </a:rPr>
              <a:t>ă</a:t>
            </a:r>
            <a:r>
              <a:rPr lang="en-US" sz="1600" b="1" dirty="0" err="1">
                <a:solidFill>
                  <a:srgbClr val="3D5768"/>
                </a:solidFill>
              </a:rPr>
              <a:t>rilor</a:t>
            </a:r>
            <a:endParaRPr lang="en-US" sz="1600" b="1" dirty="0">
              <a:solidFill>
                <a:srgbClr val="3D5768"/>
              </a:solidFill>
            </a:endParaRPr>
          </a:p>
          <a:p>
            <a:pPr lvl="0" algn="just"/>
            <a:endParaRPr lang="en-US" sz="800" dirty="0">
              <a:solidFill>
                <a:srgbClr val="3D5768"/>
              </a:solidFill>
            </a:endParaRPr>
          </a:p>
          <a:p>
            <a:pPr lvl="0" algn="just"/>
            <a:r>
              <a:rPr lang="en-US" sz="1600" dirty="0">
                <a:solidFill>
                  <a:srgbClr val="3D5768"/>
                </a:solidFill>
              </a:rPr>
              <a:t>     </a:t>
            </a:r>
            <a:r>
              <a:rPr lang="en-US" sz="1500" dirty="0" err="1">
                <a:solidFill>
                  <a:srgbClr val="3D5768"/>
                </a:solidFill>
              </a:rPr>
              <a:t>Pentru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efectuarea</a:t>
            </a:r>
            <a:r>
              <a:rPr lang="en-US" sz="1500" dirty="0">
                <a:solidFill>
                  <a:srgbClr val="3D5768"/>
                </a:solidFill>
              </a:rPr>
              <a:t> program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 err="1">
                <a:solidFill>
                  <a:srgbClr val="3D5768"/>
                </a:solidFill>
              </a:rPr>
              <a:t>rii</a:t>
            </a:r>
            <a:r>
              <a:rPr lang="en-US" sz="1500" dirty="0">
                <a:solidFill>
                  <a:srgbClr val="3D5768"/>
                </a:solidFill>
              </a:rPr>
              <a:t>, de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>
                <a:solidFill>
                  <a:srgbClr val="3D5768"/>
                </a:solidFill>
              </a:rPr>
              <a:t>in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 err="1">
                <a:solidFill>
                  <a:srgbClr val="3D5768"/>
                </a:solidFill>
              </a:rPr>
              <a:t>torul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cardului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trebuie</a:t>
            </a:r>
            <a:r>
              <a:rPr lang="en-US" sz="1500" dirty="0">
                <a:solidFill>
                  <a:srgbClr val="3D5768"/>
                </a:solidFill>
              </a:rPr>
              <a:t>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3D5768"/>
                </a:solidFill>
              </a:rPr>
              <a:t>s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comunice operatorului call-center numele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CNP-ul;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D5768"/>
                </a:solidFill>
              </a:rPr>
              <a:t>s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cunoasc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tipul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pachetului</a:t>
            </a:r>
            <a:r>
              <a:rPr lang="en-US" sz="1500" dirty="0">
                <a:solidFill>
                  <a:srgbClr val="3D5768"/>
                </a:solidFill>
              </a:rPr>
              <a:t> de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inut</a:t>
            </a:r>
            <a:r>
              <a:rPr lang="en-US" sz="1500" dirty="0">
                <a:solidFill>
                  <a:srgbClr val="3D5768"/>
                </a:solidFill>
              </a:rPr>
              <a:t> (</a:t>
            </a:r>
            <a:r>
              <a:rPr lang="en-US" sz="1500" dirty="0" err="1">
                <a:solidFill>
                  <a:srgbClr val="3D5768"/>
                </a:solidFill>
              </a:rPr>
              <a:t>informa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>
                <a:solidFill>
                  <a:srgbClr val="3D5768"/>
                </a:solidFill>
              </a:rPr>
              <a:t>ii </a:t>
            </a:r>
            <a:r>
              <a:rPr lang="en-US" sz="1500" dirty="0" err="1">
                <a:solidFill>
                  <a:srgbClr val="3D5768"/>
                </a:solidFill>
              </a:rPr>
              <a:t>reg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site pe </a:t>
            </a:r>
            <a:r>
              <a:rPr lang="en-US" sz="1500" dirty="0" err="1">
                <a:solidFill>
                  <a:srgbClr val="3D5768"/>
                </a:solidFill>
              </a:rPr>
              <a:t>cardul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primit</a:t>
            </a:r>
            <a:r>
              <a:rPr lang="en-US" sz="1500" dirty="0">
                <a:solidFill>
                  <a:srgbClr val="3D5768"/>
                </a:solidFill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D5768"/>
                </a:solidFill>
              </a:rPr>
              <a:t>dup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 err="1">
                <a:solidFill>
                  <a:srgbClr val="3D5768"/>
                </a:solidFill>
              </a:rPr>
              <a:t>î</a:t>
            </a:r>
            <a:r>
              <a:rPr lang="en-US" sz="1500" dirty="0" err="1">
                <a:solidFill>
                  <a:srgbClr val="3D5768"/>
                </a:solidFill>
              </a:rPr>
              <a:t>nregistrarea</a:t>
            </a:r>
            <a:r>
              <a:rPr lang="en-US" sz="1500" dirty="0">
                <a:solidFill>
                  <a:srgbClr val="3D5768"/>
                </a:solidFill>
              </a:rPr>
              <a:t> program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 err="1">
                <a:solidFill>
                  <a:srgbClr val="3D5768"/>
                </a:solidFill>
              </a:rPr>
              <a:t>rii</a:t>
            </a:r>
            <a:r>
              <a:rPr lang="en-US" sz="1500" dirty="0">
                <a:solidFill>
                  <a:srgbClr val="3D5768"/>
                </a:solidFill>
              </a:rPr>
              <a:t>, </a:t>
            </a:r>
            <a:r>
              <a:rPr lang="en-US" sz="1500" dirty="0" err="1">
                <a:solidFill>
                  <a:srgbClr val="3D5768"/>
                </a:solidFill>
              </a:rPr>
              <a:t>pacientul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trebuie</a:t>
            </a:r>
            <a:r>
              <a:rPr lang="en-US" sz="1500" dirty="0">
                <a:solidFill>
                  <a:srgbClr val="3D5768"/>
                </a:solidFill>
              </a:rPr>
              <a:t> s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 se </a:t>
            </a:r>
            <a:r>
              <a:rPr lang="en-US" sz="1500" dirty="0" err="1">
                <a:solidFill>
                  <a:srgbClr val="3D5768"/>
                </a:solidFill>
              </a:rPr>
              <a:t>asigure</a:t>
            </a:r>
            <a:r>
              <a:rPr lang="en-US" sz="1500" dirty="0">
                <a:solidFill>
                  <a:srgbClr val="3D5768"/>
                </a:solidFill>
              </a:rPr>
              <a:t> c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operatorul</a:t>
            </a:r>
            <a:r>
              <a:rPr lang="en-US" sz="1500" dirty="0">
                <a:solidFill>
                  <a:srgbClr val="3D5768"/>
                </a:solidFill>
              </a:rPr>
              <a:t> call center al MedLife </a:t>
            </a:r>
            <a:r>
              <a:rPr lang="en-US" sz="1500" dirty="0" err="1">
                <a:solidFill>
                  <a:srgbClr val="3D5768"/>
                </a:solidFill>
              </a:rPr>
              <a:t>i</a:t>
            </a:r>
            <a:r>
              <a:rPr lang="en-US" sz="1500" dirty="0">
                <a:solidFill>
                  <a:srgbClr val="3D5768"/>
                </a:solidFill>
              </a:rPr>
              <a:t>-a </a:t>
            </a:r>
            <a:r>
              <a:rPr lang="en-US" sz="1500" dirty="0" err="1">
                <a:solidFill>
                  <a:srgbClr val="3D5768"/>
                </a:solidFill>
              </a:rPr>
              <a:t>comunicat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toate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informa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iile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privind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gratuitatea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sau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costul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aferent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serviciului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solicitat</a:t>
            </a:r>
            <a:r>
              <a:rPr lang="en-US" sz="1500" dirty="0">
                <a:solidFill>
                  <a:srgbClr val="3D5768"/>
                </a:solidFill>
              </a:rPr>
              <a:t>;</a:t>
            </a:r>
          </a:p>
          <a:p>
            <a:pPr algn="just"/>
            <a:r>
              <a:rPr lang="en-US" sz="1500" dirty="0">
                <a:solidFill>
                  <a:srgbClr val="3D5768"/>
                </a:solidFill>
              </a:rPr>
              <a:t>  </a:t>
            </a:r>
            <a:endParaRPr lang="ro-RO" sz="1500" dirty="0">
              <a:solidFill>
                <a:srgbClr val="3D5768"/>
              </a:solidFill>
            </a:endParaRPr>
          </a:p>
          <a:p>
            <a:pPr algn="just"/>
            <a:r>
              <a:rPr lang="en-US" sz="1500" dirty="0">
                <a:solidFill>
                  <a:srgbClr val="3D5768"/>
                </a:solidFill>
              </a:rPr>
              <a:t>  </a:t>
            </a:r>
            <a:r>
              <a:rPr lang="en-US" sz="1500" dirty="0" err="1">
                <a:solidFill>
                  <a:srgbClr val="3D5768"/>
                </a:solidFill>
              </a:rPr>
              <a:t>Pentru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b="1" dirty="0" err="1">
                <a:solidFill>
                  <a:srgbClr val="3D5768"/>
                </a:solidFill>
              </a:rPr>
              <a:t>interven</a:t>
            </a:r>
            <a:r>
              <a:rPr lang="ro-RO" sz="1500" b="1" dirty="0">
                <a:solidFill>
                  <a:srgbClr val="3D5768"/>
                </a:solidFill>
              </a:rPr>
              <a:t>ț</a:t>
            </a:r>
            <a:r>
              <a:rPr lang="en-US" sz="1500" b="1" dirty="0">
                <a:solidFill>
                  <a:srgbClr val="3D5768"/>
                </a:solidFill>
              </a:rPr>
              <a:t>ii </a:t>
            </a:r>
            <a:r>
              <a:rPr lang="en-US" sz="1500" b="1" dirty="0" err="1">
                <a:solidFill>
                  <a:srgbClr val="3D5768"/>
                </a:solidFill>
              </a:rPr>
              <a:t>spitalicesti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sau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orice</a:t>
            </a:r>
            <a:r>
              <a:rPr lang="en-US" sz="1500" dirty="0">
                <a:solidFill>
                  <a:srgbClr val="3D5768"/>
                </a:solidFill>
              </a:rPr>
              <a:t> alt </a:t>
            </a:r>
            <a:r>
              <a:rPr lang="en-US" sz="1500" dirty="0" err="1">
                <a:solidFill>
                  <a:srgbClr val="3D5768"/>
                </a:solidFill>
              </a:rPr>
              <a:t>serviciu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efectuat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en-US" sz="1500" dirty="0">
                <a:solidFill>
                  <a:srgbClr val="3D5768"/>
                </a:solidFill>
              </a:rPr>
              <a:t>n </a:t>
            </a:r>
            <a:r>
              <a:rPr lang="en-US" sz="1500" dirty="0" err="1">
                <a:solidFill>
                  <a:srgbClr val="3D5768"/>
                </a:solidFill>
              </a:rPr>
              <a:t>cadrul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Spitalelor</a:t>
            </a:r>
            <a:r>
              <a:rPr lang="en-US" sz="1500" dirty="0">
                <a:solidFill>
                  <a:srgbClr val="3D5768"/>
                </a:solidFill>
              </a:rPr>
              <a:t> MedLife, </a:t>
            </a:r>
            <a:r>
              <a:rPr lang="en-US" sz="1500" dirty="0" err="1">
                <a:solidFill>
                  <a:srgbClr val="3D5768"/>
                </a:solidFill>
              </a:rPr>
              <a:t>informa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iile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vor</a:t>
            </a:r>
            <a:r>
              <a:rPr lang="en-US" sz="1500" dirty="0">
                <a:solidFill>
                  <a:srgbClr val="3D5768"/>
                </a:solidFill>
              </a:rPr>
              <a:t> fi </a:t>
            </a:r>
            <a:r>
              <a:rPr lang="en-US" sz="1500" dirty="0" err="1">
                <a:solidFill>
                  <a:srgbClr val="3D5768"/>
                </a:solidFill>
              </a:rPr>
              <a:t>oferite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doar</a:t>
            </a:r>
            <a:r>
              <a:rPr lang="en-US" sz="1500" dirty="0">
                <a:solidFill>
                  <a:srgbClr val="3D5768"/>
                </a:solidFill>
              </a:rPr>
              <a:t> din </a:t>
            </a:r>
            <a:r>
              <a:rPr lang="en-US" sz="1500" dirty="0" err="1">
                <a:solidFill>
                  <a:srgbClr val="3D5768"/>
                </a:solidFill>
              </a:rPr>
              <a:t>partea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recep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iei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spitalului</a:t>
            </a:r>
            <a:r>
              <a:rPr lang="ro-RO" sz="1500" dirty="0">
                <a:solidFill>
                  <a:srgbClr val="3D5768"/>
                </a:solidFill>
              </a:rPr>
              <a:t>,</a:t>
            </a:r>
            <a:r>
              <a:rPr lang="en-US" sz="1500" dirty="0">
                <a:solidFill>
                  <a:srgbClr val="3D5768"/>
                </a:solidFill>
              </a:rPr>
              <a:t> at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en-US" sz="1500" dirty="0">
                <a:solidFill>
                  <a:srgbClr val="3D5768"/>
                </a:solidFill>
              </a:rPr>
              <a:t>t </a:t>
            </a:r>
            <a:r>
              <a:rPr lang="en-US" sz="1500" dirty="0" err="1">
                <a:solidFill>
                  <a:srgbClr val="3D5768"/>
                </a:solidFill>
              </a:rPr>
              <a:t>telefonic</a:t>
            </a:r>
            <a:r>
              <a:rPr lang="ro-RO" sz="1500" dirty="0">
                <a:solidFill>
                  <a:srgbClr val="3D5768"/>
                </a:solidFill>
              </a:rPr>
              <a:t>,</a:t>
            </a:r>
            <a:r>
              <a:rPr lang="en-US" sz="1500" dirty="0">
                <a:solidFill>
                  <a:srgbClr val="3D5768"/>
                </a:solidFill>
              </a:rPr>
              <a:t> c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en-US" sz="1500" dirty="0">
                <a:solidFill>
                  <a:srgbClr val="3D5768"/>
                </a:solidFill>
              </a:rPr>
              <a:t>t </a:t>
            </a:r>
            <a:r>
              <a:rPr lang="ro-RO" sz="1500" dirty="0" err="1">
                <a:solidFill>
                  <a:srgbClr val="3D5768"/>
                </a:solidFill>
              </a:rPr>
              <a:t>ș</a:t>
            </a:r>
            <a:r>
              <a:rPr lang="en-US" sz="1500" dirty="0" err="1">
                <a:solidFill>
                  <a:srgbClr val="3D5768"/>
                </a:solidFill>
              </a:rPr>
              <a:t>i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en-US" sz="1500" dirty="0">
                <a:solidFill>
                  <a:srgbClr val="3D5768"/>
                </a:solidFill>
              </a:rPr>
              <a:t>n mod direct de personal</a:t>
            </a:r>
            <a:r>
              <a:rPr lang="ro-RO" sz="1500" dirty="0">
                <a:solidFill>
                  <a:srgbClr val="3D5768"/>
                </a:solidFill>
              </a:rPr>
              <a:t>ul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specializat</a:t>
            </a:r>
            <a:r>
              <a:rPr lang="en-US" sz="1500" dirty="0">
                <a:solidFill>
                  <a:srgbClr val="3D5768"/>
                </a:solidFill>
              </a:rPr>
              <a:t> (re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en-US" sz="1500" dirty="0" err="1">
                <a:solidFill>
                  <a:srgbClr val="3D5768"/>
                </a:solidFill>
              </a:rPr>
              <a:t>ea</a:t>
            </a:r>
            <a:r>
              <a:rPr lang="ro-RO" sz="1500" dirty="0">
                <a:solidFill>
                  <a:srgbClr val="3D5768"/>
                </a:solidFill>
              </a:rPr>
              <a:t>ua</a:t>
            </a:r>
            <a:r>
              <a:rPr lang="en-US" sz="1500" dirty="0">
                <a:solidFill>
                  <a:srgbClr val="3D5768"/>
                </a:solidFill>
              </a:rPr>
              <a:t> </a:t>
            </a:r>
            <a:r>
              <a:rPr lang="en-US" sz="1500" dirty="0" err="1">
                <a:solidFill>
                  <a:srgbClr val="3D5768"/>
                </a:solidFill>
              </a:rPr>
              <a:t>NetLife</a:t>
            </a:r>
            <a:r>
              <a:rPr lang="en-US" sz="1500" dirty="0">
                <a:solidFill>
                  <a:srgbClr val="3D5768"/>
                </a:solidFill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44" y="505122"/>
            <a:ext cx="335211" cy="335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43" y="2871849"/>
            <a:ext cx="335211" cy="3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4</a:t>
            </a:r>
            <a:endParaRPr lang="ro-RO" dirty="0">
              <a:solidFill>
                <a:srgbClr val="3D576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493486"/>
            <a:ext cx="9993328" cy="5957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7096" y="61146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Accesarea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serviciilor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Hyperclinicilor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MedLife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  <a:tabLst>
                <a:tab pos="457200" algn="l"/>
              </a:tabLst>
            </a:pP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efectuarea program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rii, pacientul se va deplasa la data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ora stabilit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Hyperclinica MedLife. Pa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de urmat de 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 pacient: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33425" algn="l"/>
              </a:tabLst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 prezenta la 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Clinicii cu CI (BI)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cardul MedLife;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33425" algn="l"/>
              </a:tabLst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furniza informa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precum: specialitatea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medicul pentru care s-a efectuat programarea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i/sau tipul 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iei medicale;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33425" algn="l"/>
              </a:tabLst>
            </a:pP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timpul consulta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iei,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cazul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care medicul propune pacientului o 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suplimentar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cea/cele programate, iar dac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pacientul nu cunoa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contravaloarea acesteia sau dac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 inclus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pachet (gratuit, discount), pacientul are urm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toarele op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iuni: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733425" algn="l"/>
              </a:tabLs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 fi apelat serviciul de Call Center MedLife </a:t>
            </a: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021</a:t>
            </a:r>
            <a:r>
              <a:rPr lang="ro-RO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9646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 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 pacient) pentru a ob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 informa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iile suplimentare necesare;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733425" algn="l"/>
              </a:tabLs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 solicita personalului din 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clinicii informa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iile necesare;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733425" algn="l"/>
              </a:tabLs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 decide dac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acea 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va fi efectuat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acel moment sau ulterior;</a:t>
            </a:r>
          </a:p>
          <a:p>
            <a:pPr lvl="0" algn="just">
              <a:spcAft>
                <a:spcPts val="0"/>
              </a:spcAft>
              <a:tabLst>
                <a:tab pos="733425" algn="l"/>
              </a:tabLst>
            </a:pP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efectuarea serviciului se va prezenta la 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Hypercinicii pentru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nregistrarea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baza de date MedLife.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95" y="611463"/>
            <a:ext cx="335211" cy="3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5</a:t>
            </a:r>
            <a:endParaRPr lang="ro-RO" dirty="0">
              <a:solidFill>
                <a:srgbClr val="3D5768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8" y="852835"/>
            <a:ext cx="4653452" cy="25761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08" y="3846449"/>
            <a:ext cx="4653452" cy="2590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14660" y="628974"/>
            <a:ext cx="59592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Analize de laborator </a:t>
            </a:r>
            <a:r>
              <a:rPr lang="ro-RO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investiga</a:t>
            </a:r>
            <a:r>
              <a:rPr lang="ro-RO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medicale</a:t>
            </a:r>
          </a:p>
          <a:p>
            <a:pPr lvl="0" algn="just">
              <a:spcAft>
                <a:spcPts val="0"/>
              </a:spcAft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 fi efectuate doar la recomandarea unui medic specialist Medlife,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toate Hyperclinicile Medlife. Analizele de laborator pot fi recoltate fara programare de luni pana vineri, in toate clinicile Medlife.</a:t>
            </a:r>
            <a:endParaRPr lang="it-IT" sz="8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Rezultatul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analizelor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</a:t>
            </a:r>
            <a:r>
              <a:rPr lang="ro-RO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iilor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medicale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titularului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personalul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iile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MedLife </a:t>
            </a:r>
            <a:r>
              <a:rPr lang="en-US" sz="1600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 fi vizualizat pe site-ul </a:t>
            </a:r>
            <a:r>
              <a:rPr lang="it-IT" sz="1600" u="sng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www.medlife.ro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iunea “Rezultate analize” dup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introducerea CNP-ului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 codului furnizat din partea 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iei, la momentul recolt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 probelor biologice/analize de sange.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site-ul </a:t>
            </a:r>
            <a:r>
              <a:rPr lang="it-IT" sz="1600" u="sng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www.medlife.ro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acces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sec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iunea “</a:t>
            </a:r>
            <a:r>
              <a:rPr lang="it-IT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CONTUL MEU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 (st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 sus a paginii), pacientul va putea vizualiza dosarul medical electronic, doar dup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 a creat un cont conform specifica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iilor. </a:t>
            </a:r>
          </a:p>
          <a:p>
            <a:pPr lvl="0" algn="just">
              <a:spcAft>
                <a:spcPts val="0"/>
              </a:spcAft>
            </a:pPr>
            <a:endParaRPr lang="en-US" sz="8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r>
              <a:rPr lang="en-US" sz="1600" b="1" dirty="0" err="1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Dosarul</a:t>
            </a:r>
            <a:r>
              <a:rPr lang="en-US" sz="1600" b="1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include:</a:t>
            </a:r>
          </a:p>
          <a:p>
            <a:pPr marL="504825" algn="just">
              <a:spcAft>
                <a:spcPts val="0"/>
              </a:spcAft>
            </a:pPr>
            <a:endParaRPr lang="it-IT" sz="1600" b="1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endParaRPr lang="it-IT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endParaRPr lang="it-IT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endParaRPr lang="it-IT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endParaRPr lang="it-IT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algn="just">
              <a:spcAft>
                <a:spcPts val="0"/>
              </a:spcAft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Rezultatele 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iilor RMN, CT, Radiografie, Babes Papanicolau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rezultatele biopsiilor se pot elibera doar titularului, de 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 recep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iile MedLife sau clinicile partenere din teritoriu (re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eaua NetLife).</a:t>
            </a:r>
            <a:endParaRPr lang="en-US" sz="1600" dirty="0">
              <a:solidFill>
                <a:srgbClr val="3D5768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62" y="620675"/>
            <a:ext cx="335211" cy="3352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60" y="1779598"/>
            <a:ext cx="335211" cy="335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016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207793" y="4274703"/>
            <a:ext cx="2865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pacient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laborator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magistic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Istoric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ntern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1600" dirty="0">
              <a:solidFill>
                <a:srgbClr val="3D5768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11248" y="4274703"/>
            <a:ext cx="353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 ce urmeaz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fi onorate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Istoric 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izite</a:t>
            </a:r>
            <a:endParaRPr lang="en-US" sz="1600" dirty="0">
              <a:solidFill>
                <a:srgbClr val="3D57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</a:t>
            </a:r>
            <a:r>
              <a:rPr lang="ro-RO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 medicale</a:t>
            </a:r>
            <a:r>
              <a:rPr lang="en-US" sz="1600" dirty="0">
                <a:solidFill>
                  <a:srgbClr val="3D57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1600" dirty="0">
              <a:solidFill>
                <a:srgbClr val="3D5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6</a:t>
            </a:r>
            <a:endParaRPr lang="ro-RO" dirty="0">
              <a:solidFill>
                <a:srgbClr val="3D576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9500" y="370196"/>
            <a:ext cx="60325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srgbClr val="3D5768"/>
                </a:solidFill>
              </a:rPr>
              <a:t>HOTLINE medical</a:t>
            </a:r>
            <a:endParaRPr lang="it-IT" sz="1600" dirty="0">
              <a:solidFill>
                <a:srgbClr val="3D5768"/>
              </a:solidFill>
            </a:endParaRPr>
          </a:p>
          <a:p>
            <a:pPr lvl="0"/>
            <a:r>
              <a:rPr lang="it-IT" sz="1500" dirty="0">
                <a:solidFill>
                  <a:srgbClr val="3D5768"/>
                </a:solidFill>
              </a:rPr>
              <a:t>- serviciul este oferit exclusiv aronda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ilor MedLife </a:t>
            </a:r>
            <a:r>
              <a:rPr lang="it-IT" sz="1500" b="1" dirty="0">
                <a:solidFill>
                  <a:srgbClr val="3D5768"/>
                </a:solidFill>
              </a:rPr>
              <a:t>24h/7</a:t>
            </a:r>
            <a:endParaRPr lang="en-US" sz="1500" dirty="0">
              <a:solidFill>
                <a:srgbClr val="3D5768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3D5768"/>
                </a:solidFill>
              </a:rPr>
              <a:t>asistarea telefonic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a aronda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ilor pentru probleme medicale – nr</a:t>
            </a:r>
            <a:r>
              <a:rPr lang="ro-RO" sz="1500" dirty="0">
                <a:solidFill>
                  <a:srgbClr val="3D5768"/>
                </a:solidFill>
              </a:rPr>
              <a:t>.</a:t>
            </a:r>
            <a:r>
              <a:rPr lang="it-IT" sz="1500" dirty="0">
                <a:solidFill>
                  <a:srgbClr val="3D5768"/>
                </a:solidFill>
              </a:rPr>
              <a:t> contact </a:t>
            </a:r>
            <a:r>
              <a:rPr lang="it-IT" sz="1500" b="1" dirty="0">
                <a:solidFill>
                  <a:srgbClr val="3D5768"/>
                </a:solidFill>
              </a:rPr>
              <a:t>0756.56.56.44</a:t>
            </a:r>
            <a:r>
              <a:rPr lang="it-IT" sz="1500" dirty="0">
                <a:solidFill>
                  <a:srgbClr val="3D5768"/>
                </a:solidFill>
              </a:rPr>
              <a:t>;</a:t>
            </a:r>
            <a:endParaRPr lang="en-US" sz="1500" dirty="0">
              <a:solidFill>
                <a:srgbClr val="3D5768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3D5768"/>
                </a:solidFill>
              </a:rPr>
              <a:t>consilierea aronda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ilor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it-IT" sz="1500" dirty="0">
                <a:solidFill>
                  <a:srgbClr val="3D5768"/>
                </a:solidFill>
              </a:rPr>
              <a:t>n ceea ce prive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te alegerea corect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a unei specialit</a:t>
            </a:r>
            <a:r>
              <a:rPr lang="ro-RO" sz="1500" dirty="0">
                <a:solidFill>
                  <a:srgbClr val="3D5768"/>
                </a:solidFill>
              </a:rPr>
              <a:t>ăț</a:t>
            </a:r>
            <a:r>
              <a:rPr lang="it-IT" sz="1500" dirty="0">
                <a:solidFill>
                  <a:srgbClr val="3D5768"/>
                </a:solidFill>
              </a:rPr>
              <a:t>i medicale/ medic specialist;</a:t>
            </a:r>
            <a:endParaRPr lang="en-US" sz="1500" dirty="0">
              <a:solidFill>
                <a:srgbClr val="3D5768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3D5768"/>
                </a:solidFill>
              </a:rPr>
              <a:t>asistarea aronda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ilor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it-IT" sz="1500" dirty="0">
                <a:solidFill>
                  <a:srgbClr val="3D5768"/>
                </a:solidFill>
              </a:rPr>
              <a:t>n situa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ii ce necesit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trimiterea serviciului de ambulan</a:t>
            </a:r>
            <a:r>
              <a:rPr lang="ro-RO" sz="1500" dirty="0">
                <a:solidFill>
                  <a:srgbClr val="3D5768"/>
                </a:solidFill>
              </a:rPr>
              <a:t>ță</a:t>
            </a:r>
            <a:r>
              <a:rPr lang="it-IT" sz="1500" dirty="0">
                <a:solidFill>
                  <a:srgbClr val="3D5768"/>
                </a:solidFill>
              </a:rPr>
              <a:t>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monitorizarea unor astfel de situa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ii;</a:t>
            </a:r>
            <a:endParaRPr lang="en-US" sz="1500" dirty="0">
              <a:solidFill>
                <a:srgbClr val="3D5768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3D5768"/>
                </a:solidFill>
              </a:rPr>
              <a:t>consilierea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</a:t>
            </a:r>
            <a:r>
              <a:rPr lang="ro-RO" sz="1500" dirty="0">
                <a:solidFill>
                  <a:srgbClr val="3D5768"/>
                </a:solidFill>
              </a:rPr>
              <a:t>coordonarea</a:t>
            </a:r>
            <a:r>
              <a:rPr lang="it-IT" sz="1500" dirty="0">
                <a:solidFill>
                  <a:srgbClr val="3D5768"/>
                </a:solidFill>
              </a:rPr>
              <a:t> cazurilor medicale de urgen</a:t>
            </a:r>
            <a:r>
              <a:rPr lang="ro-RO" sz="1500" dirty="0">
                <a:solidFill>
                  <a:srgbClr val="3D5768"/>
                </a:solidFill>
              </a:rPr>
              <a:t>ță</a:t>
            </a:r>
            <a:r>
              <a:rPr lang="it-IT" sz="1500" dirty="0">
                <a:solidFill>
                  <a:srgbClr val="3D5768"/>
                </a:solidFill>
              </a:rPr>
              <a:t>.</a:t>
            </a:r>
            <a:endParaRPr lang="en-US" sz="1500" dirty="0">
              <a:solidFill>
                <a:srgbClr val="3D5768"/>
              </a:solidFill>
            </a:endParaRPr>
          </a:p>
          <a:p>
            <a:pPr lvl="0" algn="just"/>
            <a:endParaRPr lang="it-IT" sz="500" dirty="0">
              <a:solidFill>
                <a:srgbClr val="3D5768"/>
              </a:solidFill>
            </a:endParaRPr>
          </a:p>
          <a:p>
            <a:pPr algn="just"/>
            <a:r>
              <a:rPr lang="it-IT" sz="1500" dirty="0">
                <a:solidFill>
                  <a:srgbClr val="3D5768"/>
                </a:solidFill>
              </a:rPr>
              <a:t>   Pentru situa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iile de urgen</a:t>
            </a:r>
            <a:r>
              <a:rPr lang="ro-RO" sz="1500" dirty="0">
                <a:solidFill>
                  <a:srgbClr val="3D5768"/>
                </a:solidFill>
              </a:rPr>
              <a:t>ță</a:t>
            </a:r>
            <a:r>
              <a:rPr lang="it-IT" sz="1500" dirty="0">
                <a:solidFill>
                  <a:srgbClr val="3D5768"/>
                </a:solidFill>
              </a:rPr>
              <a:t> este indicat a fi apelat </a:t>
            </a:r>
            <a:r>
              <a:rPr lang="it-IT" sz="1500" u="sng" dirty="0">
                <a:solidFill>
                  <a:srgbClr val="3D5768"/>
                </a:solidFill>
              </a:rPr>
              <a:t>prioritar</a:t>
            </a:r>
            <a:r>
              <a:rPr lang="it-IT" sz="1500" dirty="0">
                <a:solidFill>
                  <a:srgbClr val="3D5768"/>
                </a:solidFill>
              </a:rPr>
              <a:t> serviciul Hotline medical – astfel,  pacientul va beneficia de solu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ia optim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pentru rezolvarea problemei medicale.</a:t>
            </a:r>
            <a:endParaRPr lang="en-US" sz="1500" dirty="0">
              <a:solidFill>
                <a:srgbClr val="3D5768"/>
              </a:solidFill>
            </a:endParaRPr>
          </a:p>
          <a:p>
            <a:pPr algn="just"/>
            <a:endParaRPr lang="en-US" sz="800" dirty="0">
              <a:solidFill>
                <a:srgbClr val="3D5768"/>
              </a:solidFill>
            </a:endParaRPr>
          </a:p>
          <a:p>
            <a:r>
              <a:rPr lang="it-IT" sz="1600" b="1" dirty="0">
                <a:solidFill>
                  <a:srgbClr val="3D5768"/>
                </a:solidFill>
              </a:rPr>
              <a:t>Situa</a:t>
            </a:r>
            <a:r>
              <a:rPr lang="ro-RO" sz="1600" b="1" dirty="0">
                <a:solidFill>
                  <a:srgbClr val="3D5768"/>
                </a:solidFill>
              </a:rPr>
              <a:t>ț</a:t>
            </a:r>
            <a:r>
              <a:rPr lang="it-IT" sz="1600" b="1" dirty="0">
                <a:solidFill>
                  <a:srgbClr val="3D5768"/>
                </a:solidFill>
              </a:rPr>
              <a:t>ii de urgen</a:t>
            </a:r>
            <a:r>
              <a:rPr lang="ro-RO" sz="1600" b="1" dirty="0">
                <a:solidFill>
                  <a:srgbClr val="3D5768"/>
                </a:solidFill>
              </a:rPr>
              <a:t>ță</a:t>
            </a:r>
            <a:endParaRPr lang="it-IT" sz="1600" b="1" dirty="0">
              <a:solidFill>
                <a:srgbClr val="3D5768"/>
              </a:solidFill>
            </a:endParaRPr>
          </a:p>
          <a:p>
            <a:pPr lvl="0"/>
            <a:r>
              <a:rPr lang="it-IT" sz="1500" dirty="0">
                <a:solidFill>
                  <a:srgbClr val="3D5768"/>
                </a:solidFill>
              </a:rPr>
              <a:t>- poate fi apelat  serviciul de ambulan</a:t>
            </a:r>
            <a:r>
              <a:rPr lang="ro-RO" sz="1500" dirty="0">
                <a:solidFill>
                  <a:srgbClr val="3D5768"/>
                </a:solidFill>
              </a:rPr>
              <a:t>ță</a:t>
            </a:r>
            <a:r>
              <a:rPr lang="it-IT" sz="1500" dirty="0">
                <a:solidFill>
                  <a:srgbClr val="3D5768"/>
                </a:solidFill>
              </a:rPr>
              <a:t> privat</a:t>
            </a:r>
            <a:r>
              <a:rPr lang="ro-RO" sz="1500" dirty="0">
                <a:solidFill>
                  <a:srgbClr val="3D5768"/>
                </a:solidFill>
              </a:rPr>
              <a:t>ă</a:t>
            </a:r>
            <a:r>
              <a:rPr lang="it-IT" sz="1500" dirty="0">
                <a:solidFill>
                  <a:srgbClr val="3D5768"/>
                </a:solidFill>
              </a:rPr>
              <a:t> la </a:t>
            </a:r>
            <a:r>
              <a:rPr lang="it-IT" sz="1500" b="1" dirty="0">
                <a:solidFill>
                  <a:srgbClr val="3D5768"/>
                </a:solidFill>
              </a:rPr>
              <a:t>021</a:t>
            </a:r>
            <a:r>
              <a:rPr lang="ro-RO" sz="1500" b="1" dirty="0">
                <a:solidFill>
                  <a:srgbClr val="3D5768"/>
                </a:solidFill>
              </a:rPr>
              <a:t>/</a:t>
            </a:r>
            <a:r>
              <a:rPr lang="it-IT" sz="1500" b="1" dirty="0">
                <a:solidFill>
                  <a:srgbClr val="3D5768"/>
                </a:solidFill>
              </a:rPr>
              <a:t>9647</a:t>
            </a:r>
            <a:r>
              <a:rPr lang="it-IT" sz="1500" dirty="0">
                <a:solidFill>
                  <a:srgbClr val="3D5768"/>
                </a:solidFill>
              </a:rPr>
              <a:t>. </a:t>
            </a:r>
            <a:endParaRPr lang="en-US" sz="1500" dirty="0">
              <a:solidFill>
                <a:srgbClr val="3D5768"/>
              </a:solidFill>
            </a:endParaRPr>
          </a:p>
          <a:p>
            <a:pPr algn="just"/>
            <a:r>
              <a:rPr lang="it-IT" sz="1500" dirty="0">
                <a:solidFill>
                  <a:srgbClr val="3D5768"/>
                </a:solidFill>
              </a:rPr>
              <a:t>   Respect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it-IT" sz="1500" dirty="0">
                <a:solidFill>
                  <a:srgbClr val="3D5768"/>
                </a:solidFill>
              </a:rPr>
              <a:t>nd criteriile de gravitate ale urgen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elor medico-chirurgicale, cazurile vor fi solu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ionate at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it-IT" sz="1500" dirty="0">
                <a:solidFill>
                  <a:srgbClr val="3D5768"/>
                </a:solidFill>
              </a:rPr>
              <a:t>t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it-IT" sz="1500" dirty="0">
                <a:solidFill>
                  <a:srgbClr val="3D5768"/>
                </a:solidFill>
              </a:rPr>
              <a:t>n cadrul MedLife</a:t>
            </a:r>
            <a:r>
              <a:rPr lang="ro-RO" sz="1500" dirty="0">
                <a:solidFill>
                  <a:srgbClr val="3D5768"/>
                </a:solidFill>
              </a:rPr>
              <a:t>,</a:t>
            </a:r>
            <a:r>
              <a:rPr lang="it-IT" sz="1500" dirty="0">
                <a:solidFill>
                  <a:srgbClr val="3D5768"/>
                </a:solidFill>
              </a:rPr>
              <a:t> c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it-IT" sz="1500" dirty="0">
                <a:solidFill>
                  <a:srgbClr val="3D5768"/>
                </a:solidFill>
              </a:rPr>
              <a:t>t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</a:t>
            </a:r>
            <a:r>
              <a:rPr lang="ro-RO" sz="1500" dirty="0">
                <a:solidFill>
                  <a:srgbClr val="3D5768"/>
                </a:solidFill>
              </a:rPr>
              <a:t>î</a:t>
            </a:r>
            <a:r>
              <a:rPr lang="it-IT" sz="1500" dirty="0">
                <a:solidFill>
                  <a:srgbClr val="3D5768"/>
                </a:solidFill>
              </a:rPr>
              <a:t>n unit</a:t>
            </a:r>
            <a:r>
              <a:rPr lang="ro-RO" sz="1500" dirty="0">
                <a:solidFill>
                  <a:srgbClr val="3D5768"/>
                </a:solidFill>
              </a:rPr>
              <a:t>ăț</a:t>
            </a:r>
            <a:r>
              <a:rPr lang="it-IT" sz="1500" dirty="0">
                <a:solidFill>
                  <a:srgbClr val="3D5768"/>
                </a:solidFill>
              </a:rPr>
              <a:t>ile spitalice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ti de stat, av</a:t>
            </a:r>
            <a:r>
              <a:rPr lang="ro-RO" sz="1500" dirty="0">
                <a:solidFill>
                  <a:srgbClr val="3D5768"/>
                </a:solidFill>
              </a:rPr>
              <a:t>â</a:t>
            </a:r>
            <a:r>
              <a:rPr lang="it-IT" sz="1500" dirty="0">
                <a:solidFill>
                  <a:srgbClr val="3D5768"/>
                </a:solidFill>
              </a:rPr>
              <a:t>nd ca prioritate siguran</a:t>
            </a:r>
            <a:r>
              <a:rPr lang="ro-RO" sz="1500" dirty="0">
                <a:solidFill>
                  <a:srgbClr val="3D5768"/>
                </a:solidFill>
              </a:rPr>
              <a:t>ț</a:t>
            </a:r>
            <a:r>
              <a:rPr lang="it-IT" sz="1500" dirty="0">
                <a:solidFill>
                  <a:srgbClr val="3D5768"/>
                </a:solidFill>
              </a:rPr>
              <a:t>a pacientului </a:t>
            </a:r>
            <a:r>
              <a:rPr lang="ro-RO" sz="1500" dirty="0">
                <a:solidFill>
                  <a:srgbClr val="3D5768"/>
                </a:solidFill>
              </a:rPr>
              <a:t>ș</a:t>
            </a:r>
            <a:r>
              <a:rPr lang="it-IT" sz="1500" dirty="0">
                <a:solidFill>
                  <a:srgbClr val="3D5768"/>
                </a:solidFill>
              </a:rPr>
              <a:t>i a actului medical.</a:t>
            </a:r>
            <a:endParaRPr lang="en-US" sz="1500" dirty="0">
              <a:solidFill>
                <a:srgbClr val="3D5768"/>
              </a:solidFill>
            </a:endParaRPr>
          </a:p>
          <a:p>
            <a:pPr algn="just"/>
            <a:r>
              <a:rPr lang="it-IT" sz="1400" i="1" dirty="0">
                <a:solidFill>
                  <a:srgbClr val="3D5768"/>
                </a:solidFill>
              </a:rPr>
              <a:t>      Pentru situa</a:t>
            </a:r>
            <a:r>
              <a:rPr lang="ro-RO" sz="1400" i="1" dirty="0">
                <a:solidFill>
                  <a:srgbClr val="3D5768"/>
                </a:solidFill>
              </a:rPr>
              <a:t>ț</a:t>
            </a:r>
            <a:r>
              <a:rPr lang="it-IT" sz="1400" i="1" dirty="0">
                <a:solidFill>
                  <a:srgbClr val="3D5768"/>
                </a:solidFill>
              </a:rPr>
              <a:t>ii ce apar</a:t>
            </a:r>
            <a:r>
              <a:rPr lang="ro-RO" sz="1400" i="1" dirty="0">
                <a:solidFill>
                  <a:srgbClr val="3D5768"/>
                </a:solidFill>
              </a:rPr>
              <a:t>ț</a:t>
            </a:r>
            <a:r>
              <a:rPr lang="it-IT" sz="1400" i="1" dirty="0">
                <a:solidFill>
                  <a:srgbClr val="3D5768"/>
                </a:solidFill>
              </a:rPr>
              <a:t>in de sec</a:t>
            </a:r>
            <a:r>
              <a:rPr lang="ro-RO" sz="1400" i="1" dirty="0">
                <a:solidFill>
                  <a:srgbClr val="3D5768"/>
                </a:solidFill>
              </a:rPr>
              <a:t>ț</a:t>
            </a:r>
            <a:r>
              <a:rPr lang="it-IT" sz="1400" i="1" dirty="0">
                <a:solidFill>
                  <a:srgbClr val="3D5768"/>
                </a:solidFill>
              </a:rPr>
              <a:t>ia </a:t>
            </a:r>
            <a:r>
              <a:rPr lang="it-IT" sz="1400" b="1" i="1" dirty="0">
                <a:solidFill>
                  <a:srgbClr val="3D5768"/>
                </a:solidFill>
              </a:rPr>
              <a:t>boli infec</a:t>
            </a:r>
            <a:r>
              <a:rPr lang="ro-RO" sz="1400" b="1" i="1" dirty="0">
                <a:solidFill>
                  <a:srgbClr val="3D5768"/>
                </a:solidFill>
              </a:rPr>
              <a:t>ț</a:t>
            </a:r>
            <a:r>
              <a:rPr lang="it-IT" sz="1400" b="1" i="1" dirty="0">
                <a:solidFill>
                  <a:srgbClr val="3D5768"/>
                </a:solidFill>
              </a:rPr>
              <a:t>ioase</a:t>
            </a:r>
            <a:r>
              <a:rPr lang="it-IT" sz="1400" i="1" dirty="0">
                <a:solidFill>
                  <a:srgbClr val="3D5768"/>
                </a:solidFill>
              </a:rPr>
              <a:t> (ex. scarlatina, bolile copilariei, gripa porcina) vor fi accesate serviciile spitalelor specializate: Victor Babe</a:t>
            </a:r>
            <a:r>
              <a:rPr lang="ro-RO" sz="1400" i="1" dirty="0">
                <a:solidFill>
                  <a:srgbClr val="3D5768"/>
                </a:solidFill>
              </a:rPr>
              <a:t>ș</a:t>
            </a:r>
            <a:r>
              <a:rPr lang="it-IT" sz="1400" i="1" dirty="0">
                <a:solidFill>
                  <a:srgbClr val="3D5768"/>
                </a:solidFill>
              </a:rPr>
              <a:t> </a:t>
            </a:r>
            <a:r>
              <a:rPr lang="ro-RO" sz="1400" i="1" dirty="0">
                <a:solidFill>
                  <a:srgbClr val="3D5768"/>
                </a:solidFill>
              </a:rPr>
              <a:t>ș</a:t>
            </a:r>
            <a:r>
              <a:rPr lang="it-IT" sz="1400" i="1" dirty="0">
                <a:solidFill>
                  <a:srgbClr val="3D5768"/>
                </a:solidFill>
              </a:rPr>
              <a:t>i Matei Bal</a:t>
            </a:r>
            <a:r>
              <a:rPr lang="ro-RO" sz="1400" i="1" dirty="0">
                <a:solidFill>
                  <a:srgbClr val="3D5768"/>
                </a:solidFill>
              </a:rPr>
              <a:t>ș</a:t>
            </a:r>
            <a:r>
              <a:rPr lang="it-IT" sz="1400" i="1" dirty="0">
                <a:solidFill>
                  <a:srgbClr val="3D5768"/>
                </a:solidFill>
              </a:rPr>
              <a:t> (pentru Bucure</a:t>
            </a:r>
            <a:r>
              <a:rPr lang="ro-RO" sz="1400" i="1" dirty="0">
                <a:solidFill>
                  <a:srgbClr val="3D5768"/>
                </a:solidFill>
              </a:rPr>
              <a:t>ș</a:t>
            </a:r>
            <a:r>
              <a:rPr lang="it-IT" sz="1400" i="1" dirty="0">
                <a:solidFill>
                  <a:srgbClr val="3D5768"/>
                </a:solidFill>
              </a:rPr>
              <a:t>ti) sau spitalelor de boli infec</a:t>
            </a:r>
            <a:r>
              <a:rPr lang="ro-RO" sz="1400" i="1" dirty="0">
                <a:solidFill>
                  <a:srgbClr val="3D5768"/>
                </a:solidFill>
              </a:rPr>
              <a:t>ț</a:t>
            </a:r>
            <a:r>
              <a:rPr lang="it-IT" sz="1400" i="1" dirty="0">
                <a:solidFill>
                  <a:srgbClr val="3D5768"/>
                </a:solidFill>
              </a:rPr>
              <a:t>ioase din teritoriu. Aceste situa</a:t>
            </a:r>
            <a:r>
              <a:rPr lang="ro-RO" sz="1400" i="1" dirty="0">
                <a:solidFill>
                  <a:srgbClr val="3D5768"/>
                </a:solidFill>
              </a:rPr>
              <a:t>ț</a:t>
            </a:r>
            <a:r>
              <a:rPr lang="it-IT" sz="1400" i="1" dirty="0">
                <a:solidFill>
                  <a:srgbClr val="3D5768"/>
                </a:solidFill>
              </a:rPr>
              <a:t>ii sunt reglementate de legile </a:t>
            </a:r>
            <a:r>
              <a:rPr lang="ro-RO" sz="1400" i="1" dirty="0">
                <a:solidFill>
                  <a:srgbClr val="3D5768"/>
                </a:solidFill>
              </a:rPr>
              <a:t>î</a:t>
            </a:r>
            <a:r>
              <a:rPr lang="it-IT" sz="1400" i="1" dirty="0">
                <a:solidFill>
                  <a:srgbClr val="3D5768"/>
                </a:solidFill>
              </a:rPr>
              <a:t>n vigoare </a:t>
            </a:r>
            <a:r>
              <a:rPr lang="ro-RO" sz="1400" i="1" dirty="0">
                <a:solidFill>
                  <a:srgbClr val="3D5768"/>
                </a:solidFill>
              </a:rPr>
              <a:t>ș</a:t>
            </a:r>
            <a:r>
              <a:rPr lang="it-IT" sz="1400" i="1" dirty="0">
                <a:solidFill>
                  <a:srgbClr val="3D5768"/>
                </a:solidFill>
              </a:rPr>
              <a:t>i de Ministerul S</a:t>
            </a:r>
            <a:r>
              <a:rPr lang="ro-RO" sz="1400" i="1" dirty="0">
                <a:solidFill>
                  <a:srgbClr val="3D5768"/>
                </a:solidFill>
              </a:rPr>
              <a:t>ă</a:t>
            </a:r>
            <a:r>
              <a:rPr lang="it-IT" sz="1400" i="1" dirty="0">
                <a:solidFill>
                  <a:srgbClr val="3D5768"/>
                </a:solidFill>
              </a:rPr>
              <a:t>n</a:t>
            </a:r>
            <a:r>
              <a:rPr lang="ro-RO" sz="1400" i="1" dirty="0">
                <a:solidFill>
                  <a:srgbClr val="3D5768"/>
                </a:solidFill>
              </a:rPr>
              <a:t>ă</a:t>
            </a:r>
            <a:r>
              <a:rPr lang="it-IT" sz="1400" i="1" dirty="0">
                <a:solidFill>
                  <a:srgbClr val="3D5768"/>
                </a:solidFill>
              </a:rPr>
              <a:t>t</a:t>
            </a:r>
            <a:r>
              <a:rPr lang="ro-RO" sz="1400" i="1" dirty="0">
                <a:solidFill>
                  <a:srgbClr val="3D5768"/>
                </a:solidFill>
              </a:rPr>
              <a:t>ăț</a:t>
            </a:r>
            <a:r>
              <a:rPr lang="it-IT" sz="1400" i="1" dirty="0">
                <a:solidFill>
                  <a:srgbClr val="3D5768"/>
                </a:solidFill>
              </a:rPr>
              <a:t>ii.</a:t>
            </a:r>
            <a:endParaRPr lang="en-US" sz="1400" i="1" dirty="0">
              <a:solidFill>
                <a:srgbClr val="3D576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6" y="777782"/>
            <a:ext cx="4365075" cy="2345471"/>
          </a:xfrm>
          <a:prstGeom prst="rect">
            <a:avLst/>
          </a:prstGeom>
        </p:spPr>
      </p:pic>
      <p:pic>
        <p:nvPicPr>
          <p:cNvPr id="9" name="Picture 2" descr="E:\work\medlife\ghidul clientului\ghid editabil ppt\servicii consultati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852" y="3651725"/>
            <a:ext cx="4371976" cy="269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82" y="396172"/>
            <a:ext cx="335211" cy="33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82" y="3316514"/>
            <a:ext cx="335211" cy="335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0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flipH="1">
            <a:off x="11734800" y="6507506"/>
            <a:ext cx="278296" cy="33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7</a:t>
            </a:r>
            <a:endParaRPr lang="ro-RO" dirty="0">
              <a:solidFill>
                <a:srgbClr val="3D576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9500" y="960665"/>
            <a:ext cx="6032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srgbClr val="3D5768"/>
                </a:solidFill>
              </a:rPr>
              <a:t>   </a:t>
            </a:r>
          </a:p>
          <a:p>
            <a:pPr lvl="0" algn="just"/>
            <a:endParaRPr lang="en-US" sz="800" dirty="0">
              <a:solidFill>
                <a:srgbClr val="3D5768"/>
              </a:solidFill>
            </a:endParaRPr>
          </a:p>
          <a:p>
            <a:pPr algn="just"/>
            <a:r>
              <a:rPr lang="it-IT" sz="1600" b="1" dirty="0">
                <a:solidFill>
                  <a:srgbClr val="3D5768"/>
                </a:solidFill>
              </a:rPr>
              <a:t>  </a:t>
            </a:r>
            <a:r>
              <a:rPr lang="en-US" sz="1600" dirty="0">
                <a:solidFill>
                  <a:srgbClr val="3D5768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3D5768"/>
                </a:solidFill>
              </a:rPr>
              <a:t>   </a:t>
            </a:r>
            <a:r>
              <a:rPr lang="en-US" sz="1600" b="1" dirty="0" err="1">
                <a:solidFill>
                  <a:srgbClr val="3D5768"/>
                </a:solidFill>
              </a:rPr>
              <a:t>Spitale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ro-RO" sz="1600" b="1" dirty="0" err="1">
                <a:solidFill>
                  <a:srgbClr val="3D5768"/>
                </a:solidFill>
              </a:rPr>
              <a:t>ș</a:t>
            </a:r>
            <a:r>
              <a:rPr lang="en-US" sz="1600" b="1" dirty="0" err="1">
                <a:solidFill>
                  <a:srgbClr val="3D5768"/>
                </a:solidFill>
              </a:rPr>
              <a:t>i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Ambulatoriu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Spital</a:t>
            </a:r>
            <a:r>
              <a:rPr lang="en-US" sz="1600" b="1" dirty="0">
                <a:solidFill>
                  <a:srgbClr val="3D5768"/>
                </a:solidFill>
              </a:rPr>
              <a:t> MedLife</a:t>
            </a:r>
            <a:endParaRPr lang="en-US" sz="1600" dirty="0">
              <a:solidFill>
                <a:srgbClr val="3D5768"/>
              </a:solidFill>
            </a:endParaRPr>
          </a:p>
          <a:p>
            <a:r>
              <a:rPr lang="en-US" sz="800" b="1" dirty="0">
                <a:solidFill>
                  <a:srgbClr val="3D5768"/>
                </a:solidFill>
              </a:rPr>
              <a:t> </a:t>
            </a:r>
            <a:endParaRPr lang="en-US" sz="800" dirty="0">
              <a:solidFill>
                <a:srgbClr val="3D5768"/>
              </a:solidFill>
            </a:endParaRP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</a:t>
            </a:r>
            <a:r>
              <a:rPr lang="en-US" sz="1600" dirty="0" err="1">
                <a:solidFill>
                  <a:srgbClr val="3D5768"/>
                </a:solidFill>
              </a:rPr>
              <a:t>Serviciile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medicale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incluse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pachetului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beneficii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sunt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destinate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preven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 err="1">
                <a:solidFill>
                  <a:srgbClr val="3D5768"/>
                </a:solidFill>
              </a:rPr>
              <a:t>iei</a:t>
            </a:r>
            <a:r>
              <a:rPr lang="en-US" sz="1600" dirty="0">
                <a:solidFill>
                  <a:srgbClr val="3D5768"/>
                </a:solidFill>
              </a:rPr>
              <a:t>, </a:t>
            </a:r>
            <a:r>
              <a:rPr lang="en-US" sz="1600" dirty="0" err="1">
                <a:solidFill>
                  <a:srgbClr val="3D5768"/>
                </a:solidFill>
              </a:rPr>
              <a:t>investig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 err="1">
                <a:solidFill>
                  <a:srgbClr val="3D5768"/>
                </a:solidFill>
              </a:rPr>
              <a:t>rii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 err="1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diagnostic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 err="1">
                <a:solidFill>
                  <a:srgbClr val="3D5768"/>
                </a:solidFill>
              </a:rPr>
              <a:t>rii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medicale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 err="1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pot fi </a:t>
            </a:r>
            <a:r>
              <a:rPr lang="en-US" sz="1600" dirty="0" err="1">
                <a:solidFill>
                  <a:srgbClr val="3D5768"/>
                </a:solidFill>
              </a:rPr>
              <a:t>accesate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doar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clinicile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proprii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sau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partenere</a:t>
            </a:r>
            <a:r>
              <a:rPr lang="en-US" sz="1600" dirty="0">
                <a:solidFill>
                  <a:srgbClr val="3D5768"/>
                </a:solidFill>
              </a:rPr>
              <a:t> MedLife. </a:t>
            </a:r>
          </a:p>
          <a:p>
            <a:pPr algn="just"/>
            <a:r>
              <a:rPr lang="en-US" sz="1600" b="1" dirty="0">
                <a:solidFill>
                  <a:srgbClr val="3D5768"/>
                </a:solidFill>
              </a:rPr>
              <a:t>   </a:t>
            </a:r>
            <a:r>
              <a:rPr lang="en-US" sz="1600" dirty="0" err="1">
                <a:solidFill>
                  <a:srgbClr val="3D5768"/>
                </a:solidFill>
              </a:rPr>
              <a:t>Serviciile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medicale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oferite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spitalelor</a:t>
            </a:r>
            <a:r>
              <a:rPr lang="en-US" sz="1600" b="1" dirty="0">
                <a:solidFill>
                  <a:srgbClr val="3D5768"/>
                </a:solidFill>
              </a:rPr>
              <a:t> MedLife</a:t>
            </a:r>
            <a:r>
              <a:rPr lang="ro-RO" sz="1600" b="1" dirty="0">
                <a:solidFill>
                  <a:srgbClr val="3D5768"/>
                </a:solidFill>
              </a:rPr>
              <a:t>,</a:t>
            </a:r>
            <a:r>
              <a:rPr lang="en-US" sz="1600" dirty="0">
                <a:solidFill>
                  <a:srgbClr val="3D5768"/>
                </a:solidFill>
              </a:rPr>
              <a:t> c</a:t>
            </a:r>
            <a:r>
              <a:rPr lang="ro-RO" sz="1600" dirty="0">
                <a:solidFill>
                  <a:srgbClr val="3D5768"/>
                </a:solidFill>
              </a:rPr>
              <a:t>â</a:t>
            </a:r>
            <a:r>
              <a:rPr lang="en-US" sz="1600" dirty="0">
                <a:solidFill>
                  <a:srgbClr val="3D5768"/>
                </a:solidFill>
              </a:rPr>
              <a:t>t </a:t>
            </a:r>
            <a:r>
              <a:rPr lang="ro-RO" sz="1600" dirty="0" err="1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b="1" dirty="0" err="1">
                <a:solidFill>
                  <a:srgbClr val="3D5768"/>
                </a:solidFill>
              </a:rPr>
              <a:t>Ambulatoriul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fiec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 err="1">
                <a:solidFill>
                  <a:srgbClr val="3D5768"/>
                </a:solidFill>
              </a:rPr>
              <a:t>rui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spital</a:t>
            </a:r>
            <a:r>
              <a:rPr lang="en-US" sz="1600" dirty="0">
                <a:solidFill>
                  <a:srgbClr val="3D5768"/>
                </a:solidFill>
              </a:rPr>
              <a:t>, nu </a:t>
            </a:r>
            <a:r>
              <a:rPr lang="en-US" sz="1600" dirty="0" err="1">
                <a:solidFill>
                  <a:srgbClr val="3D5768"/>
                </a:solidFill>
              </a:rPr>
              <a:t>sunt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incluse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pachetelor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beneficii</a:t>
            </a:r>
            <a:r>
              <a:rPr lang="en-US" sz="1600" dirty="0">
                <a:solidFill>
                  <a:srgbClr val="3D5768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34" y="844551"/>
            <a:ext cx="4700943" cy="2423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34" y="3636962"/>
            <a:ext cx="4700943" cy="2608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53" y="1555469"/>
            <a:ext cx="335211" cy="335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9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00" y="943675"/>
            <a:ext cx="1955388" cy="5218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3188" y="885967"/>
            <a:ext cx="2348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dirty="0">
                <a:solidFill>
                  <a:srgbClr val="3D5768"/>
                </a:solidFill>
              </a:rPr>
              <a:t>Centrul de Psihiatrie și Psihoterapie MindCare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3188" y="1059091"/>
            <a:ext cx="2599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3D5768"/>
                </a:solidFill>
              </a:rPr>
              <a:t>Centrul de Diagnostic și Tratament al Patologiei Vascular-Cerebrale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3187" y="1416881"/>
            <a:ext cx="234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dirty="0">
                <a:solidFill>
                  <a:srgbClr val="3D5768"/>
                </a:solidFill>
              </a:rPr>
              <a:t>Centrul de Excelență în Dermatologie și Medicină Estetică DermaLife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3186" y="1720927"/>
            <a:ext cx="2279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Excelență în Patologie Tiroidiană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3186" y="1901629"/>
            <a:ext cx="227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NeuroLife, Centrul de Neurochirurgie Spinală și Cerebrală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3185" y="2198943"/>
            <a:ext cx="2279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Chirurgie Oncoplastică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3182" y="2703133"/>
            <a:ext cx="2279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Herniologie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3182" y="2884409"/>
            <a:ext cx="227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3D5768"/>
                </a:solidFill>
              </a:rPr>
              <a:t>Centrul pentru Diagnostic și Management al Sarcinilor cu Risc Crescut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3182" y="3231167"/>
            <a:ext cx="2279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Excelență în Gastroenterologie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3182" y="3432629"/>
            <a:ext cx="227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Medicină Materno-Fetală și Reproducere Umană Asistată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3182" y="3751885"/>
            <a:ext cx="2279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Excelență în Proctologie 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7420" y="4127780"/>
            <a:ext cx="227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Diagnostic și Tratament al Osteoporozei, Obezității și Bolilor Tiroidiene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3181" y="4612565"/>
            <a:ext cx="1889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3D5768"/>
                </a:solidFill>
              </a:rPr>
              <a:t>Centrul de Fiziokinetoterapie și Recuperare Medicală</a:t>
            </a:r>
            <a:endParaRPr lang="ro-RO" sz="900" dirty="0">
              <a:solidFill>
                <a:srgbClr val="3D576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1655288" y="6534835"/>
            <a:ext cx="348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>
                <a:solidFill>
                  <a:srgbClr val="3D5768"/>
                </a:solidFill>
              </a:rPr>
              <a:t>8</a:t>
            </a:r>
            <a:endParaRPr lang="ro-RO" dirty="0">
              <a:solidFill>
                <a:srgbClr val="3D5768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4300" y="885967"/>
            <a:ext cx="51909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D5768"/>
                </a:solidFill>
              </a:rPr>
              <a:t>Medicii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ro-RO" sz="1600" b="1" dirty="0">
                <a:solidFill>
                  <a:srgbClr val="3D5768"/>
                </a:solidFill>
              </a:rPr>
              <a:t>ș</a:t>
            </a:r>
            <a:r>
              <a:rPr lang="en-US" sz="1600" b="1" dirty="0" err="1">
                <a:solidFill>
                  <a:srgbClr val="3D5768"/>
                </a:solidFill>
              </a:rPr>
              <a:t>i</a:t>
            </a:r>
            <a:r>
              <a:rPr lang="en-US" sz="1600" b="1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Centrele</a:t>
            </a:r>
            <a:r>
              <a:rPr lang="en-US" sz="1600" b="1" dirty="0">
                <a:solidFill>
                  <a:srgbClr val="3D5768"/>
                </a:solidFill>
              </a:rPr>
              <a:t> de </a:t>
            </a:r>
            <a:r>
              <a:rPr lang="en-US" sz="1600" b="1" dirty="0" err="1">
                <a:solidFill>
                  <a:srgbClr val="3D5768"/>
                </a:solidFill>
              </a:rPr>
              <a:t>Excelen</a:t>
            </a:r>
            <a:r>
              <a:rPr lang="ro-RO" sz="1600" b="1" dirty="0">
                <a:solidFill>
                  <a:srgbClr val="3D5768"/>
                </a:solidFill>
              </a:rPr>
              <a:t>ță</a:t>
            </a:r>
            <a:r>
              <a:rPr lang="en-US" sz="1600" b="1" dirty="0">
                <a:solidFill>
                  <a:srgbClr val="3D5768"/>
                </a:solidFill>
              </a:rPr>
              <a:t> MedLife</a:t>
            </a:r>
            <a:endParaRPr lang="en-US" sz="1600" dirty="0">
              <a:solidFill>
                <a:srgbClr val="3D5768"/>
              </a:solidFill>
            </a:endParaRPr>
          </a:p>
          <a:p>
            <a:endParaRPr lang="en-US" sz="1600" dirty="0">
              <a:solidFill>
                <a:srgbClr val="3D5768"/>
              </a:solidFill>
            </a:endParaRP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Hyperclinicilor</a:t>
            </a:r>
            <a:r>
              <a:rPr lang="en-US" sz="1600" dirty="0">
                <a:solidFill>
                  <a:srgbClr val="3D5768"/>
                </a:solidFill>
              </a:rPr>
              <a:t> MedLife pot fi </a:t>
            </a:r>
            <a:r>
              <a:rPr lang="en-US" sz="1600" dirty="0" err="1">
                <a:solidFill>
                  <a:srgbClr val="3D5768"/>
                </a:solidFill>
              </a:rPr>
              <a:t>reg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site minim 25 de </a:t>
            </a:r>
            <a:r>
              <a:rPr lang="en-US" sz="1600" dirty="0" err="1">
                <a:solidFill>
                  <a:srgbClr val="3D5768"/>
                </a:solidFill>
              </a:rPr>
              <a:t>specialit</a:t>
            </a:r>
            <a:r>
              <a:rPr lang="ro-RO" sz="1600" dirty="0">
                <a:solidFill>
                  <a:srgbClr val="3D5768"/>
                </a:solidFill>
              </a:rPr>
              <a:t>ăț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medicale</a:t>
            </a:r>
            <a:r>
              <a:rPr lang="en-US" sz="1600" dirty="0">
                <a:solidFill>
                  <a:srgbClr val="3D5768"/>
                </a:solidFill>
              </a:rPr>
              <a:t>, </a:t>
            </a:r>
            <a:r>
              <a:rPr lang="en-US" sz="1600" dirty="0" err="1">
                <a:solidFill>
                  <a:srgbClr val="3D5768"/>
                </a:solidFill>
              </a:rPr>
              <a:t>aparatura</a:t>
            </a:r>
            <a:r>
              <a:rPr lang="en-US" sz="1600" dirty="0">
                <a:solidFill>
                  <a:srgbClr val="3D5768"/>
                </a:solidFill>
              </a:rPr>
              <a:t> medical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 specific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investiga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 err="1">
                <a:solidFill>
                  <a:srgbClr val="3D5768"/>
                </a:solidFill>
              </a:rPr>
              <a:t>iilor</a:t>
            </a:r>
            <a:r>
              <a:rPr lang="en-US" sz="1600" dirty="0">
                <a:solidFill>
                  <a:srgbClr val="3D5768"/>
                </a:solidFill>
              </a:rPr>
              <a:t>, </a:t>
            </a:r>
            <a:r>
              <a:rPr lang="en-US" sz="1600" dirty="0" err="1">
                <a:solidFill>
                  <a:srgbClr val="3D5768"/>
                </a:solidFill>
              </a:rPr>
              <a:t>cabinete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recoltare</a:t>
            </a:r>
            <a:r>
              <a:rPr lang="en-US" sz="1600" dirty="0">
                <a:solidFill>
                  <a:srgbClr val="3D5768"/>
                </a:solidFill>
              </a:rPr>
              <a:t> a </a:t>
            </a:r>
            <a:r>
              <a:rPr lang="en-US" sz="1600" dirty="0" err="1">
                <a:solidFill>
                  <a:srgbClr val="3D5768"/>
                </a:solidFill>
              </a:rPr>
              <a:t>probelor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biologice</a:t>
            </a:r>
            <a:r>
              <a:rPr lang="en-US" sz="1600" dirty="0">
                <a:solidFill>
                  <a:srgbClr val="3D5768"/>
                </a:solidFill>
              </a:rPr>
              <a:t>/ </a:t>
            </a:r>
            <a:r>
              <a:rPr lang="en-US" sz="1600" dirty="0" err="1">
                <a:solidFill>
                  <a:srgbClr val="3D5768"/>
                </a:solidFill>
              </a:rPr>
              <a:t>analize</a:t>
            </a:r>
            <a:r>
              <a:rPr lang="en-US" sz="1600" dirty="0">
                <a:solidFill>
                  <a:srgbClr val="3D5768"/>
                </a:solidFill>
              </a:rPr>
              <a:t> de s</a:t>
            </a:r>
            <a:r>
              <a:rPr lang="ro-RO" sz="1600" dirty="0">
                <a:solidFill>
                  <a:srgbClr val="3D5768"/>
                </a:solidFill>
              </a:rPr>
              <a:t>â</a:t>
            </a:r>
            <a:r>
              <a:rPr lang="en-US" sz="1600" dirty="0" err="1">
                <a:solidFill>
                  <a:srgbClr val="3D5768"/>
                </a:solidFill>
              </a:rPr>
              <a:t>nge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 err="1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farmacii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proprii</a:t>
            </a:r>
            <a:r>
              <a:rPr lang="en-US" sz="1600" dirty="0">
                <a:solidFill>
                  <a:srgbClr val="3D5768"/>
                </a:solidFill>
              </a:rPr>
              <a:t>. </a:t>
            </a:r>
          </a:p>
          <a:p>
            <a:pPr algn="just"/>
            <a:endParaRPr lang="en-US" sz="1600" dirty="0">
              <a:solidFill>
                <a:srgbClr val="3D5768"/>
              </a:solidFill>
            </a:endParaRP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 </a:t>
            </a:r>
            <a:r>
              <a:rPr lang="en-US" sz="1600" dirty="0" err="1">
                <a:solidFill>
                  <a:srgbClr val="3D5768"/>
                </a:solidFill>
              </a:rPr>
              <a:t>Fiecare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Hyperclinica</a:t>
            </a:r>
            <a:r>
              <a:rPr lang="en-US" sz="1600" dirty="0">
                <a:solidFill>
                  <a:srgbClr val="3D5768"/>
                </a:solidFill>
              </a:rPr>
              <a:t> MedLife a </a:t>
            </a:r>
            <a:r>
              <a:rPr lang="en-US" sz="1600" dirty="0" err="1">
                <a:solidFill>
                  <a:srgbClr val="3D5768"/>
                </a:solidFill>
              </a:rPr>
              <a:t>dezvoltat</a:t>
            </a:r>
            <a:r>
              <a:rPr lang="en-US" sz="1600" dirty="0">
                <a:solidFill>
                  <a:srgbClr val="3D5768"/>
                </a:solidFill>
              </a:rPr>
              <a:t> un </a:t>
            </a:r>
            <a:r>
              <a:rPr lang="en-US" sz="1600" b="1" dirty="0" err="1">
                <a:solidFill>
                  <a:srgbClr val="3D5768"/>
                </a:solidFill>
              </a:rPr>
              <a:t>Centru</a:t>
            </a:r>
            <a:r>
              <a:rPr lang="en-US" sz="1600" b="1" dirty="0">
                <a:solidFill>
                  <a:srgbClr val="3D5768"/>
                </a:solidFill>
              </a:rPr>
              <a:t> de </a:t>
            </a:r>
            <a:r>
              <a:rPr lang="en-US" sz="1600" b="1" dirty="0" err="1">
                <a:solidFill>
                  <a:srgbClr val="3D5768"/>
                </a:solidFill>
              </a:rPr>
              <a:t>Excelen</a:t>
            </a:r>
            <a:r>
              <a:rPr lang="ro-RO" sz="1600" b="1" dirty="0">
                <a:solidFill>
                  <a:srgbClr val="3D5768"/>
                </a:solidFill>
              </a:rPr>
              <a:t>ță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pentru</a:t>
            </a:r>
            <a:r>
              <a:rPr lang="en-US" sz="1600" dirty="0">
                <a:solidFill>
                  <a:srgbClr val="3D5768"/>
                </a:solidFill>
              </a:rPr>
              <a:t> o </a:t>
            </a:r>
            <a:r>
              <a:rPr lang="en-US" sz="1600" dirty="0" err="1">
                <a:solidFill>
                  <a:srgbClr val="3D5768"/>
                </a:solidFill>
              </a:rPr>
              <a:t>specialitate</a:t>
            </a:r>
            <a:r>
              <a:rPr lang="en-US" sz="1600" dirty="0">
                <a:solidFill>
                  <a:srgbClr val="3D5768"/>
                </a:solidFill>
              </a:rPr>
              <a:t> medical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. </a:t>
            </a:r>
            <a:r>
              <a:rPr lang="en-US" sz="1600" dirty="0" err="1">
                <a:solidFill>
                  <a:srgbClr val="3D5768"/>
                </a:solidFill>
              </a:rPr>
              <a:t>Accesul</a:t>
            </a:r>
            <a:r>
              <a:rPr lang="en-US" sz="1600" dirty="0">
                <a:solidFill>
                  <a:srgbClr val="3D5768"/>
                </a:solidFill>
              </a:rPr>
              <a:t> c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 err="1">
                <a:solidFill>
                  <a:srgbClr val="3D5768"/>
                </a:solidFill>
              </a:rPr>
              <a:t>tre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medicii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speciali</a:t>
            </a:r>
            <a:r>
              <a:rPr lang="ro-RO" sz="1600" dirty="0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ti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ce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activeaz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unui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Centru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Excelen</a:t>
            </a:r>
            <a:r>
              <a:rPr lang="ro-RO" sz="1600" dirty="0">
                <a:solidFill>
                  <a:srgbClr val="3D5768"/>
                </a:solidFill>
              </a:rPr>
              <a:t>ță</a:t>
            </a:r>
            <a:r>
              <a:rPr lang="en-US" sz="1600" dirty="0">
                <a:solidFill>
                  <a:srgbClr val="3D5768"/>
                </a:solidFill>
              </a:rPr>
              <a:t> nu </a:t>
            </a:r>
            <a:r>
              <a:rPr lang="en-US" sz="1600" dirty="0" err="1">
                <a:solidFill>
                  <a:srgbClr val="3D5768"/>
                </a:solidFill>
              </a:rPr>
              <a:t>este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inclus</a:t>
            </a:r>
            <a:r>
              <a:rPr lang="en-US" sz="1600" dirty="0">
                <a:solidFill>
                  <a:srgbClr val="3D5768"/>
                </a:solidFill>
              </a:rPr>
              <a:t> cu </a:t>
            </a:r>
            <a:r>
              <a:rPr lang="en-US" sz="1600" dirty="0" err="1">
                <a:solidFill>
                  <a:srgbClr val="3D5768"/>
                </a:solidFill>
              </a:rPr>
              <a:t>gratuitate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baza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pachetului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beneficii</a:t>
            </a:r>
            <a:r>
              <a:rPr lang="en-US" sz="1600" dirty="0">
                <a:solidFill>
                  <a:srgbClr val="3D5768"/>
                </a:solidFill>
              </a:rPr>
              <a:t>. </a:t>
            </a:r>
          </a:p>
          <a:p>
            <a:pPr algn="just"/>
            <a:endParaRPr lang="en-US" sz="1600" dirty="0">
              <a:solidFill>
                <a:srgbClr val="3D5768"/>
              </a:solidFill>
            </a:endParaRP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cadrul</a:t>
            </a:r>
            <a:r>
              <a:rPr lang="en-US" sz="1600" dirty="0">
                <a:solidFill>
                  <a:srgbClr val="3D5768"/>
                </a:solidFill>
              </a:rPr>
              <a:t> MedLife, </a:t>
            </a:r>
            <a:r>
              <a:rPr lang="en-US" sz="1600" dirty="0" err="1">
                <a:solidFill>
                  <a:srgbClr val="3D5768"/>
                </a:solidFill>
              </a:rPr>
              <a:t>activeaz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 un </a:t>
            </a:r>
            <a:r>
              <a:rPr lang="en-US" sz="1600" dirty="0" err="1">
                <a:solidFill>
                  <a:srgbClr val="3D5768"/>
                </a:solidFill>
              </a:rPr>
              <a:t>num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r de </a:t>
            </a:r>
            <a:r>
              <a:rPr lang="en-US" sz="1600" dirty="0" err="1">
                <a:solidFill>
                  <a:srgbClr val="3D5768"/>
                </a:solidFill>
              </a:rPr>
              <a:t>peste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b="1" dirty="0">
                <a:solidFill>
                  <a:srgbClr val="3D5768"/>
                </a:solidFill>
              </a:rPr>
              <a:t>2500 cadre </a:t>
            </a:r>
            <a:r>
              <a:rPr lang="en-US" sz="1600" b="1" dirty="0" err="1">
                <a:solidFill>
                  <a:srgbClr val="3D5768"/>
                </a:solidFill>
              </a:rPr>
              <a:t>medicale</a:t>
            </a:r>
            <a:r>
              <a:rPr lang="en-US" sz="1600" dirty="0">
                <a:solidFill>
                  <a:srgbClr val="3D5768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 </a:t>
            </a:r>
          </a:p>
          <a:p>
            <a:pPr algn="just"/>
            <a:r>
              <a:rPr lang="en-US" sz="1600" dirty="0">
                <a:solidFill>
                  <a:srgbClr val="3D5768"/>
                </a:solidFill>
              </a:rPr>
              <a:t>     </a:t>
            </a:r>
            <a:r>
              <a:rPr lang="en-US" sz="1600" dirty="0" err="1">
                <a:solidFill>
                  <a:srgbClr val="3D5768"/>
                </a:solidFill>
              </a:rPr>
              <a:t>Accesul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pentru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consulta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>
                <a:solidFill>
                  <a:srgbClr val="3D5768"/>
                </a:solidFill>
              </a:rPr>
              <a:t>ii </a:t>
            </a:r>
            <a:r>
              <a:rPr lang="en-US" sz="1600" dirty="0" err="1">
                <a:solidFill>
                  <a:srgbClr val="3D5768"/>
                </a:solidFill>
              </a:rPr>
              <a:t>sau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investiga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>
                <a:solidFill>
                  <a:srgbClr val="3D5768"/>
                </a:solidFill>
              </a:rPr>
              <a:t>ii c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 err="1">
                <a:solidFill>
                  <a:srgbClr val="3D5768"/>
                </a:solidFill>
              </a:rPr>
              <a:t>tre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b="1" dirty="0" err="1">
                <a:solidFill>
                  <a:srgbClr val="3D5768"/>
                </a:solidFill>
              </a:rPr>
              <a:t>Medicii</a:t>
            </a:r>
            <a:r>
              <a:rPr lang="en-US" sz="1600" b="1" dirty="0">
                <a:solidFill>
                  <a:srgbClr val="3D5768"/>
                </a:solidFill>
              </a:rPr>
              <a:t> de </a:t>
            </a:r>
            <a:r>
              <a:rPr lang="en-US" sz="1600" b="1" dirty="0" err="1">
                <a:solidFill>
                  <a:srgbClr val="3D5768"/>
                </a:solidFill>
              </a:rPr>
              <a:t>Excelen</a:t>
            </a:r>
            <a:r>
              <a:rPr lang="ro-RO" sz="1600" b="1" dirty="0">
                <a:solidFill>
                  <a:srgbClr val="3D5768"/>
                </a:solidFill>
              </a:rPr>
              <a:t>ță</a:t>
            </a:r>
            <a:r>
              <a:rPr lang="en-US" sz="1600" dirty="0">
                <a:solidFill>
                  <a:srgbClr val="3D5768"/>
                </a:solidFill>
              </a:rPr>
              <a:t> men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 err="1">
                <a:solidFill>
                  <a:srgbClr val="3D5768"/>
                </a:solidFill>
              </a:rPr>
              <a:t>iona</a:t>
            </a:r>
            <a:r>
              <a:rPr lang="ro-RO" sz="1600" dirty="0">
                <a:solidFill>
                  <a:srgbClr val="3D5768"/>
                </a:solidFill>
              </a:rPr>
              <a:t>ț</a:t>
            </a:r>
            <a:r>
              <a:rPr lang="en-US" sz="1600" dirty="0" err="1">
                <a:solidFill>
                  <a:srgbClr val="3D5768"/>
                </a:solidFill>
              </a:rPr>
              <a:t>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lista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mai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jos</a:t>
            </a:r>
            <a:r>
              <a:rPr lang="en-US" sz="1600" dirty="0">
                <a:solidFill>
                  <a:srgbClr val="3D5768"/>
                </a:solidFill>
              </a:rPr>
              <a:t>, nu </a:t>
            </a:r>
            <a:r>
              <a:rPr lang="en-US" sz="1600" dirty="0" err="1">
                <a:solidFill>
                  <a:srgbClr val="3D5768"/>
                </a:solidFill>
              </a:rPr>
              <a:t>beneficiaz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gratuitate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</a:t>
            </a:r>
            <a:r>
              <a:rPr lang="en-US" sz="1600" dirty="0" err="1">
                <a:solidFill>
                  <a:srgbClr val="3D5768"/>
                </a:solidFill>
              </a:rPr>
              <a:t>baza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pachetului</a:t>
            </a:r>
            <a:r>
              <a:rPr lang="en-US" sz="1600" dirty="0">
                <a:solidFill>
                  <a:srgbClr val="3D5768"/>
                </a:solidFill>
              </a:rPr>
              <a:t>, </a:t>
            </a:r>
            <a:r>
              <a:rPr lang="en-US" sz="1600" dirty="0" err="1">
                <a:solidFill>
                  <a:srgbClr val="3D5768"/>
                </a:solidFill>
              </a:rPr>
              <a:t>indiferent</a:t>
            </a:r>
            <a:r>
              <a:rPr lang="en-US" sz="1600" dirty="0">
                <a:solidFill>
                  <a:srgbClr val="3D5768"/>
                </a:solidFill>
              </a:rPr>
              <a:t> de </a:t>
            </a:r>
            <a:r>
              <a:rPr lang="en-US" sz="1600" dirty="0" err="1">
                <a:solidFill>
                  <a:srgbClr val="3D5768"/>
                </a:solidFill>
              </a:rPr>
              <a:t>sediul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ro-RO" sz="1600" dirty="0">
                <a:solidFill>
                  <a:srgbClr val="3D5768"/>
                </a:solidFill>
              </a:rPr>
              <a:t>î</a:t>
            </a:r>
            <a:r>
              <a:rPr lang="en-US" sz="1600" dirty="0">
                <a:solidFill>
                  <a:srgbClr val="3D5768"/>
                </a:solidFill>
              </a:rPr>
              <a:t>n care ace</a:t>
            </a:r>
            <a:r>
              <a:rPr lang="ro-RO" sz="1600" dirty="0">
                <a:solidFill>
                  <a:srgbClr val="3D5768"/>
                </a:solidFill>
              </a:rPr>
              <a:t>ș</a:t>
            </a:r>
            <a:r>
              <a:rPr lang="en-US" sz="1600" dirty="0" err="1">
                <a:solidFill>
                  <a:srgbClr val="3D5768"/>
                </a:solidFill>
              </a:rPr>
              <a:t>tia</a:t>
            </a:r>
            <a:r>
              <a:rPr lang="en-US" sz="1600" dirty="0">
                <a:solidFill>
                  <a:srgbClr val="3D5768"/>
                </a:solidFill>
              </a:rPr>
              <a:t> </a:t>
            </a:r>
            <a:r>
              <a:rPr lang="en-US" sz="1600" dirty="0" err="1">
                <a:solidFill>
                  <a:srgbClr val="3D5768"/>
                </a:solidFill>
              </a:rPr>
              <a:t>activeaz</a:t>
            </a:r>
            <a:r>
              <a:rPr lang="ro-RO" sz="1600" dirty="0">
                <a:solidFill>
                  <a:srgbClr val="3D5768"/>
                </a:solidFill>
              </a:rPr>
              <a:t>ă</a:t>
            </a:r>
            <a:r>
              <a:rPr lang="en-US" sz="1600" dirty="0">
                <a:solidFill>
                  <a:srgbClr val="3D5768"/>
                </a:solidFill>
              </a:rPr>
              <a:t>.</a:t>
            </a:r>
          </a:p>
          <a:p>
            <a:r>
              <a:rPr lang="en-US" dirty="0"/>
              <a:t> 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38" y="885967"/>
            <a:ext cx="335211" cy="3352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1936</Words>
  <Application>Microsoft Office PowerPoint</Application>
  <PresentationFormat>Widescreen</PresentationFormat>
  <Paragraphs>252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 Serea</dc:creator>
  <cp:lastModifiedBy>Marius Ionescu</cp:lastModifiedBy>
  <cp:revision>96</cp:revision>
  <dcterms:created xsi:type="dcterms:W3CDTF">2016-11-02T10:08:24Z</dcterms:created>
  <dcterms:modified xsi:type="dcterms:W3CDTF">2024-05-30T05:21:23Z</dcterms:modified>
</cp:coreProperties>
</file>